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1" r:id="rId4"/>
    <p:sldId id="283" r:id="rId5"/>
    <p:sldId id="284" r:id="rId6"/>
    <p:sldId id="286" r:id="rId7"/>
    <p:sldId id="287" r:id="rId8"/>
    <p:sldId id="288" r:id="rId9"/>
    <p:sldId id="303" r:id="rId10"/>
    <p:sldId id="304" r:id="rId11"/>
    <p:sldId id="291" r:id="rId12"/>
    <p:sldId id="292" r:id="rId13"/>
    <p:sldId id="293" r:id="rId14"/>
    <p:sldId id="294" r:id="rId15"/>
    <p:sldId id="285" r:id="rId16"/>
    <p:sldId id="296" r:id="rId17"/>
    <p:sldId id="305" r:id="rId18"/>
    <p:sldId id="306" r:id="rId19"/>
    <p:sldId id="302" r:id="rId20"/>
    <p:sldId id="295" r:id="rId21"/>
    <p:sldId id="289" r:id="rId22"/>
    <p:sldId id="290" r:id="rId23"/>
    <p:sldId id="301" r:id="rId24"/>
    <p:sldId id="297" r:id="rId25"/>
    <p:sldId id="298" r:id="rId26"/>
    <p:sldId id="299" r:id="rId27"/>
    <p:sldId id="258" r:id="rId28"/>
    <p:sldId id="262" r:id="rId29"/>
    <p:sldId id="257" r:id="rId30"/>
    <p:sldId id="270" r:id="rId31"/>
    <p:sldId id="307" r:id="rId32"/>
    <p:sldId id="308" r:id="rId33"/>
    <p:sldId id="30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4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8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3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6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1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1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2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0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20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8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2DCF-FF59-4D26-8DD6-0B005B5CA90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FA1B-D561-44ED-BF75-743B90F9C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9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13598" r="33713"/>
          <a:stretch/>
        </p:blipFill>
        <p:spPr>
          <a:xfrm rot="5400000">
            <a:off x="5120201" y="2446392"/>
            <a:ext cx="3517296" cy="318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19872" y="18864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Відділ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Селидівської </a:t>
            </a:r>
            <a:r>
              <a:rPr lang="ru-RU" dirty="0" err="1"/>
              <a:t>міської</a:t>
            </a:r>
            <a:r>
              <a:rPr lang="ru-RU" dirty="0"/>
              <a:t> ради</a:t>
            </a:r>
          </a:p>
          <a:p>
            <a:r>
              <a:rPr lang="ru-RU" dirty="0"/>
              <a:t>Заклад </a:t>
            </a:r>
            <a:r>
              <a:rPr lang="ru-RU" dirty="0" err="1"/>
              <a:t>Дошкільної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b="1" dirty="0"/>
              <a:t>№1 «Чайка»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7526" y="2636911"/>
            <a:ext cx="37804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4400" i="1" dirty="0">
                <a:solidFill>
                  <a:prstClr val="black"/>
                </a:solidFill>
              </a:rPr>
              <a:t>«Національне виховання-майбутнє держави»</a:t>
            </a:r>
            <a:endParaRPr lang="ru-RU" sz="4400" i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0832" y="629404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 smtClean="0"/>
              <a:t>м.Селидове</a:t>
            </a:r>
            <a:r>
              <a:rPr lang="uk-UA" sz="2000" dirty="0" smtClean="0"/>
              <a:t> 2021 </a:t>
            </a:r>
            <a:endParaRPr lang="ru-RU" sz="2000" dirty="0"/>
          </a:p>
        </p:txBody>
      </p:sp>
      <p:pic>
        <p:nvPicPr>
          <p:cNvPr id="9" name="tina-karol-ta-golos.-diti-ukrayina-ce-t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795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95536" y="186564"/>
            <a:ext cx="2952328" cy="1512168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0000"/>
                </a:solidFill>
              </a:rPr>
              <a:t>Тематичні свята,розваги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953359"/>
            <a:ext cx="7304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звичаях,традиціях народу </a:t>
            </a:r>
          </a:p>
          <a:p>
            <a:r>
              <a:rPr lang="uk-UA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душу України пізнавай!</a:t>
            </a:r>
            <a:endParaRPr lang="ru-RU" sz="4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99909"/>
            <a:ext cx="5792688" cy="354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5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3788" y="-262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chemeClr val="accent2">
                    <a:lumMod val="75000"/>
                  </a:schemeClr>
                </a:solidFill>
              </a:rPr>
              <a:t>День вишиванки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r="8445"/>
          <a:stretch/>
        </p:blipFill>
        <p:spPr>
          <a:xfrm>
            <a:off x="2339752" y="3573554"/>
            <a:ext cx="5707764" cy="306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7"/>
          <a:stretch/>
        </p:blipFill>
        <p:spPr>
          <a:xfrm>
            <a:off x="377788" y="788265"/>
            <a:ext cx="4572000" cy="278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49788" y="1211413"/>
            <a:ext cx="3554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Щоб вишиваночку вдягати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Вагомий привід треба мати</a:t>
            </a:r>
          </a:p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Ми її хочемо носити кожен день,</a:t>
            </a:r>
          </a:p>
          <a:p>
            <a:r>
              <a:rPr lang="uk-UA" sz="2000" b="1" i="1" dirty="0" err="1" smtClean="0">
                <a:solidFill>
                  <a:schemeClr val="tx2">
                    <a:lumMod val="75000"/>
                  </a:schemeClr>
                </a:solidFill>
              </a:rPr>
              <a:t>Співать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 народних в них пісень!</a:t>
            </a:r>
          </a:p>
        </p:txBody>
      </p:sp>
    </p:spTree>
    <p:extLst>
      <p:ext uri="{BB962C8B-B14F-4D97-AF65-F5344CB8AC3E}">
        <p14:creationId xmlns:p14="http://schemas.microsoft.com/office/powerpoint/2010/main" val="192364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4025278" cy="4525963"/>
          </a:xfr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2496"/>
            <a:ext cx="4011096" cy="4510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21167"/>
          <a:stretch/>
        </p:blipFill>
        <p:spPr>
          <a:xfrm>
            <a:off x="4355976" y="922496"/>
            <a:ext cx="4032448" cy="2939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4486084" y="4293096"/>
            <a:ext cx="3772232" cy="225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2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16024"/>
            <a:ext cx="9109680" cy="683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19333" b="4127"/>
          <a:stretch/>
        </p:blipFill>
        <p:spPr>
          <a:xfrm>
            <a:off x="1539842" y="610523"/>
            <a:ext cx="6098635" cy="4194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04648" y="0"/>
            <a:ext cx="651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chemeClr val="accent5">
                    <a:lumMod val="50000"/>
                  </a:schemeClr>
                </a:solidFill>
              </a:rPr>
              <a:t>День Конституції України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287" y="4805046"/>
            <a:ext cx="6683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Конституція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Зіткана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сяйва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зірок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гомону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лісів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скупана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кришталевих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струмках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козацькій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звитязі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змочена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сльозами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невільників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обласкана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натхненним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вітром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свободи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дорогоцінний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спадок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предків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покликаний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берегти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вільне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всебічний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особистості</a:t>
            </a:r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592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r="28607" b="8690"/>
          <a:stretch/>
        </p:blipFill>
        <p:spPr>
          <a:xfrm>
            <a:off x="253400" y="260648"/>
            <a:ext cx="4048120" cy="327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r="19167"/>
          <a:stretch/>
        </p:blipFill>
        <p:spPr>
          <a:xfrm>
            <a:off x="4427984" y="260648"/>
            <a:ext cx="3882508" cy="326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15965"/>
          <a:stretch/>
        </p:blipFill>
        <p:spPr>
          <a:xfrm>
            <a:off x="1349896" y="3547952"/>
            <a:ext cx="6444208" cy="295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30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19365" r="30468" b="13493"/>
          <a:stretch/>
        </p:blipFill>
        <p:spPr>
          <a:xfrm>
            <a:off x="1115616" y="654230"/>
            <a:ext cx="6634897" cy="415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135527" y="7899"/>
            <a:ext cx="287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</a:t>
            </a:r>
            <a:r>
              <a:rPr lang="uk-UA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ітення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6010" y="4941168"/>
            <a:ext cx="5293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Коли зима </a:t>
            </a:r>
            <a:r>
              <a:rPr lang="ru-RU" sz="2400" i="1" dirty="0" err="1">
                <a:solidFill>
                  <a:srgbClr val="002060"/>
                </a:solidFill>
              </a:rPr>
              <a:t>стрічається</a:t>
            </a:r>
            <a:r>
              <a:rPr lang="ru-RU" sz="2400" i="1" dirty="0">
                <a:solidFill>
                  <a:srgbClr val="002060"/>
                </a:solidFill>
              </a:rPr>
              <a:t> з весною</a:t>
            </a:r>
            <a:r>
              <a:rPr lang="ru-RU" sz="2400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i="1" dirty="0" err="1" smtClean="0">
                <a:solidFill>
                  <a:srgbClr val="002060"/>
                </a:solidFill>
              </a:rPr>
              <a:t>Твердих</a:t>
            </a:r>
            <a:r>
              <a:rPr lang="ru-RU" sz="2400" i="1" dirty="0" smtClean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крижин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розгойдується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спів</a:t>
            </a:r>
            <a:r>
              <a:rPr lang="ru-RU" sz="2400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i="1" dirty="0" err="1" smtClean="0">
                <a:solidFill>
                  <a:srgbClr val="002060"/>
                </a:solidFill>
              </a:rPr>
              <a:t>Пухнастий</a:t>
            </a:r>
            <a:r>
              <a:rPr lang="ru-RU" sz="2400" i="1" dirty="0" smtClean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сніг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крихкою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пеленою</a:t>
            </a:r>
          </a:p>
          <a:p>
            <a:r>
              <a:rPr lang="ru-RU" sz="2400" i="1" dirty="0" err="1" smtClean="0">
                <a:solidFill>
                  <a:srgbClr val="002060"/>
                </a:solidFill>
              </a:rPr>
              <a:t>Мов</a:t>
            </a:r>
            <a:r>
              <a:rPr lang="ru-RU" sz="2400" i="1" dirty="0" smtClean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водоспад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сповзає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із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дахів</a:t>
            </a:r>
            <a:r>
              <a:rPr lang="ru-RU" sz="2400" i="1" dirty="0" smtClean="0">
                <a:solidFill>
                  <a:srgbClr val="002060"/>
                </a:solidFill>
              </a:rPr>
              <a:t>!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7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11538" r="5513" b="19234"/>
          <a:stretch/>
        </p:blipFill>
        <p:spPr>
          <a:xfrm>
            <a:off x="123528" y="286568"/>
            <a:ext cx="5023088" cy="3114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92080" y="874510"/>
            <a:ext cx="329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Незалежності України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6576" y="4077072"/>
            <a:ext cx="318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rgbClr val="FF0066"/>
                </a:solidFill>
              </a:rPr>
              <a:t>Святковий</a:t>
            </a:r>
            <a:r>
              <a:rPr lang="ru-RU" b="1" i="1" dirty="0">
                <a:solidFill>
                  <a:srgbClr val="FF0066"/>
                </a:solidFill>
              </a:rPr>
              <a:t> день — 24 </a:t>
            </a:r>
            <a:r>
              <a:rPr lang="ru-RU" b="1" i="1" dirty="0" err="1">
                <a:solidFill>
                  <a:srgbClr val="FF0066"/>
                </a:solidFill>
              </a:rPr>
              <a:t>серпня</a:t>
            </a:r>
            <a:r>
              <a:rPr lang="ru-RU" b="1" i="1" dirty="0">
                <a:solidFill>
                  <a:srgbClr val="FF0066"/>
                </a:solidFill>
              </a:rPr>
              <a:t>,</a:t>
            </a:r>
          </a:p>
          <a:p>
            <a:r>
              <a:rPr lang="ru-RU" b="1" i="1" dirty="0">
                <a:solidFill>
                  <a:srgbClr val="FF0066"/>
                </a:solidFill>
              </a:rPr>
              <a:t>Так </a:t>
            </a:r>
            <a:r>
              <a:rPr lang="ru-RU" b="1" i="1" dirty="0" err="1">
                <a:solidFill>
                  <a:srgbClr val="FF0066"/>
                </a:solidFill>
              </a:rPr>
              <a:t>хочеться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усмішок</a:t>
            </a:r>
            <a:r>
              <a:rPr lang="ru-RU" b="1" i="1" dirty="0">
                <a:solidFill>
                  <a:srgbClr val="FF0066"/>
                </a:solidFill>
              </a:rPr>
              <a:t> і </a:t>
            </a:r>
            <a:r>
              <a:rPr lang="ru-RU" b="1" i="1" dirty="0" err="1">
                <a:solidFill>
                  <a:srgbClr val="FF0066"/>
                </a:solidFill>
              </a:rPr>
              <a:t>пісень</a:t>
            </a:r>
            <a:r>
              <a:rPr lang="ru-RU" b="1" i="1" dirty="0">
                <a:solidFill>
                  <a:srgbClr val="FF0066"/>
                </a:solidFill>
              </a:rPr>
              <a:t>,</a:t>
            </a:r>
          </a:p>
          <a:p>
            <a:r>
              <a:rPr lang="ru-RU" b="1" i="1" dirty="0" err="1">
                <a:solidFill>
                  <a:srgbClr val="FF0066"/>
                </a:solidFill>
              </a:rPr>
              <a:t>Бо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Україна</a:t>
            </a:r>
            <a:r>
              <a:rPr lang="ru-RU" b="1" i="1" dirty="0">
                <a:solidFill>
                  <a:srgbClr val="FF0066"/>
                </a:solidFill>
              </a:rPr>
              <a:t> — </a:t>
            </a:r>
            <a:r>
              <a:rPr lang="ru-RU" b="1" i="1" dirty="0" err="1">
                <a:solidFill>
                  <a:srgbClr val="FF0000"/>
                </a:solidFill>
              </a:rPr>
              <a:t>Н</a:t>
            </a:r>
            <a:r>
              <a:rPr lang="ru-RU" b="1" i="1" dirty="0" err="1" smtClean="0">
                <a:solidFill>
                  <a:srgbClr val="FF0000"/>
                </a:solidFill>
              </a:rPr>
              <a:t>езалежна</a:t>
            </a:r>
            <a:r>
              <a:rPr lang="ru-RU" b="1" i="1" dirty="0">
                <a:solidFill>
                  <a:srgbClr val="FF0066"/>
                </a:solidFill>
              </a:rPr>
              <a:t>.</a:t>
            </a:r>
          </a:p>
          <a:p>
            <a:r>
              <a:rPr lang="ru-RU" b="1" i="1" dirty="0" err="1">
                <a:solidFill>
                  <a:srgbClr val="FF0066"/>
                </a:solidFill>
              </a:rPr>
              <a:t>Запам'ятайте</a:t>
            </a:r>
            <a:r>
              <a:rPr lang="ru-RU" b="1" i="1" dirty="0">
                <a:solidFill>
                  <a:srgbClr val="FF0066"/>
                </a:solidFill>
              </a:rPr>
              <a:t>, люди, </a:t>
            </a:r>
            <a:r>
              <a:rPr lang="ru-RU" b="1" i="1" dirty="0" err="1">
                <a:solidFill>
                  <a:srgbClr val="FF0066"/>
                </a:solidFill>
              </a:rPr>
              <a:t>світлий</a:t>
            </a:r>
            <a:r>
              <a:rPr lang="ru-RU" b="1" i="1" dirty="0">
                <a:solidFill>
                  <a:srgbClr val="FF0066"/>
                </a:solidFill>
              </a:rPr>
              <a:t> день</a:t>
            </a:r>
            <a:r>
              <a:rPr lang="ru-RU" b="1" i="1" dirty="0" smtClean="0">
                <a:solidFill>
                  <a:srgbClr val="FF0066"/>
                </a:solidFill>
              </a:rPr>
              <a:t>!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 b="23995"/>
          <a:stretch/>
        </p:blipFill>
        <p:spPr bwMode="auto">
          <a:xfrm>
            <a:off x="762705" y="3478619"/>
            <a:ext cx="3805887" cy="3232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1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64" y="3395345"/>
            <a:ext cx="4829175" cy="351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9754"/>
            <a:ext cx="4464496" cy="334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9472" y="98072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00B050"/>
                </a:solidFill>
              </a:rPr>
              <a:t>«Івана Купала»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672070"/>
            <a:ext cx="365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/>
              <a:t>На </a:t>
            </a:r>
            <a:r>
              <a:rPr lang="ru-RU" sz="2200" i="1" dirty="0" err="1"/>
              <a:t>Івана</a:t>
            </a:r>
            <a:r>
              <a:rPr lang="ru-RU" sz="2200" i="1" dirty="0"/>
              <a:t>, на Купала</a:t>
            </a:r>
          </a:p>
          <a:p>
            <a:r>
              <a:rPr lang="ru-RU" sz="2200" i="1" dirty="0"/>
              <a:t>Спать родина не лягала:</a:t>
            </a:r>
          </a:p>
          <a:p>
            <a:r>
              <a:rPr lang="ru-RU" sz="2200" i="1" dirty="0"/>
              <a:t>Як зоря </a:t>
            </a:r>
            <a:r>
              <a:rPr lang="ru-RU" sz="2200" i="1" dirty="0" err="1"/>
              <a:t>лише</a:t>
            </a:r>
            <a:r>
              <a:rPr lang="ru-RU" sz="2200" i="1" dirty="0"/>
              <a:t> </a:t>
            </a:r>
            <a:r>
              <a:rPr lang="ru-RU" sz="2200" i="1" dirty="0" err="1"/>
              <a:t>займалась</a:t>
            </a:r>
            <a:r>
              <a:rPr lang="ru-RU" sz="2200" i="1" dirty="0"/>
              <a:t>,</a:t>
            </a:r>
          </a:p>
          <a:p>
            <a:r>
              <a:rPr lang="ru-RU" sz="2200" i="1" dirty="0"/>
              <a:t>У </a:t>
            </a:r>
            <a:r>
              <a:rPr lang="ru-RU" sz="2200" i="1" dirty="0" err="1"/>
              <a:t>водоймищах</a:t>
            </a:r>
            <a:r>
              <a:rPr lang="ru-RU" sz="2200" i="1" dirty="0"/>
              <a:t> купалась.</a:t>
            </a:r>
          </a:p>
        </p:txBody>
      </p:sp>
    </p:spTree>
    <p:extLst>
      <p:ext uri="{BB962C8B-B14F-4D97-AF65-F5344CB8AC3E}">
        <p14:creationId xmlns:p14="http://schemas.microsoft.com/office/powerpoint/2010/main" val="364696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r="11002" b="6579"/>
          <a:stretch/>
        </p:blipFill>
        <p:spPr>
          <a:xfrm>
            <a:off x="179512" y="152238"/>
            <a:ext cx="4602480" cy="313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0" y="3429000"/>
            <a:ext cx="4464496" cy="315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20032" y="5004418"/>
            <a:ext cx="35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Снились </a:t>
            </a:r>
            <a:r>
              <a:rPr lang="ru-RU" i="1" dirty="0" err="1"/>
              <a:t>Тарасові</a:t>
            </a:r>
            <a:r>
              <a:rPr lang="ru-RU" i="1" dirty="0"/>
              <a:t> в </a:t>
            </a:r>
            <a:r>
              <a:rPr lang="ru-RU" i="1" dirty="0" err="1"/>
              <a:t>чорній</a:t>
            </a:r>
            <a:r>
              <a:rPr lang="ru-RU" i="1" dirty="0"/>
              <a:t> </a:t>
            </a:r>
            <a:r>
              <a:rPr lang="ru-RU" i="1" dirty="0" err="1"/>
              <a:t>неволі</a:t>
            </a:r>
            <a:endParaRPr lang="ru-RU" i="1" dirty="0"/>
          </a:p>
          <a:p>
            <a:r>
              <a:rPr lang="ru-RU" i="1" dirty="0"/>
              <a:t>Гори </a:t>
            </a:r>
            <a:r>
              <a:rPr lang="ru-RU" i="1" dirty="0" err="1"/>
              <a:t>дніпрові</a:t>
            </a:r>
            <a:r>
              <a:rPr lang="ru-RU" i="1" dirty="0"/>
              <a:t> </a:t>
            </a:r>
            <a:r>
              <a:rPr lang="ru-RU" i="1" dirty="0" err="1"/>
              <a:t>високочолі</a:t>
            </a:r>
            <a:r>
              <a:rPr lang="ru-RU" i="1" dirty="0"/>
              <a:t>,</a:t>
            </a:r>
          </a:p>
          <a:p>
            <a:r>
              <a:rPr lang="ru-RU" i="1" dirty="0"/>
              <a:t>Де </a:t>
            </a:r>
            <a:r>
              <a:rPr lang="ru-RU" i="1" dirty="0" err="1"/>
              <a:t>сокорина</a:t>
            </a:r>
            <a:r>
              <a:rPr lang="ru-RU" i="1" dirty="0"/>
              <a:t>, пухом припала,</a:t>
            </a:r>
          </a:p>
          <a:p>
            <a:r>
              <a:rPr lang="ru-RU" i="1" dirty="0" err="1"/>
              <a:t>Віти</a:t>
            </a:r>
            <a:r>
              <a:rPr lang="ru-RU" i="1" dirty="0"/>
              <a:t> на воду </a:t>
            </a:r>
            <a:r>
              <a:rPr lang="ru-RU" i="1" dirty="0" err="1"/>
              <a:t>порозпускала</a:t>
            </a:r>
            <a:r>
              <a:rPr lang="ru-RU" i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2696" y="3861048"/>
            <a:ext cx="292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День народження Тараса Шевченка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332656"/>
            <a:ext cx="330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До Дня народження Лесі Українки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0032" y="1423750"/>
            <a:ext cx="398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Вона </a:t>
            </a:r>
            <a:r>
              <a:rPr lang="ru-RU" i="1" dirty="0" err="1"/>
              <a:t>боролася</a:t>
            </a:r>
            <a:r>
              <a:rPr lang="ru-RU" i="1" dirty="0"/>
              <a:t> за правду й волю</a:t>
            </a:r>
            <a:r>
              <a:rPr lang="ru-RU" i="1" dirty="0" smtClean="0"/>
              <a:t>,</a:t>
            </a:r>
            <a:endParaRPr lang="ru-RU" i="1" dirty="0"/>
          </a:p>
          <a:p>
            <a:r>
              <a:rPr lang="ru-RU" i="1" dirty="0" err="1"/>
              <a:t>Щоб</a:t>
            </a:r>
            <a:r>
              <a:rPr lang="ru-RU" i="1" dirty="0"/>
              <a:t> не </a:t>
            </a:r>
            <a:r>
              <a:rPr lang="ru-RU" i="1" dirty="0" err="1"/>
              <a:t>було</a:t>
            </a:r>
            <a:r>
              <a:rPr lang="ru-RU" i="1" dirty="0"/>
              <a:t> </a:t>
            </a:r>
            <a:r>
              <a:rPr lang="ru-RU" i="1" dirty="0" err="1"/>
              <a:t>життя</a:t>
            </a:r>
            <a:r>
              <a:rPr lang="ru-RU" i="1" dirty="0"/>
              <a:t> </a:t>
            </a:r>
            <a:r>
              <a:rPr lang="ru-RU" i="1" dirty="0" err="1"/>
              <a:t>злиденного</a:t>
            </a:r>
            <a:r>
              <a:rPr lang="ru-RU" i="1" dirty="0"/>
              <a:t> </a:t>
            </a:r>
            <a:r>
              <a:rPr lang="ru-RU" i="1" dirty="0" err="1"/>
              <a:t>ніде</a:t>
            </a:r>
            <a:r>
              <a:rPr lang="ru-RU" i="1" dirty="0" smtClean="0"/>
              <a:t>.</a:t>
            </a:r>
            <a:endParaRPr lang="ru-RU" i="1" dirty="0"/>
          </a:p>
          <a:p>
            <a:r>
              <a:rPr lang="ru-RU" i="1" dirty="0"/>
              <a:t>Вона </a:t>
            </a:r>
            <a:r>
              <a:rPr lang="ru-RU" i="1" dirty="0" err="1"/>
              <a:t>боролася</a:t>
            </a:r>
            <a:r>
              <a:rPr lang="ru-RU" i="1" dirty="0"/>
              <a:t> за нашу </a:t>
            </a:r>
            <a:r>
              <a:rPr lang="ru-RU" i="1" dirty="0" err="1"/>
              <a:t>кращу</a:t>
            </a:r>
            <a:r>
              <a:rPr lang="ru-RU" i="1" dirty="0"/>
              <a:t> долю</a:t>
            </a:r>
            <a:r>
              <a:rPr lang="ru-RU" i="1" dirty="0" smtClean="0"/>
              <a:t>,</a:t>
            </a:r>
            <a:endParaRPr lang="ru-RU" i="1" dirty="0"/>
          </a:p>
          <a:p>
            <a:r>
              <a:rPr lang="ru-RU" i="1" dirty="0"/>
              <a:t>За наш </a:t>
            </a:r>
            <a:r>
              <a:rPr lang="ru-RU" i="1" dirty="0" err="1"/>
              <a:t>буденний</a:t>
            </a:r>
            <a:r>
              <a:rPr lang="ru-RU" i="1" dirty="0"/>
              <a:t> </a:t>
            </a:r>
            <a:r>
              <a:rPr lang="ru-RU" i="1" dirty="0" err="1"/>
              <a:t>світлий</a:t>
            </a:r>
            <a:r>
              <a:rPr lang="ru-RU" i="1" dirty="0"/>
              <a:t> день.</a:t>
            </a:r>
          </a:p>
        </p:txBody>
      </p:sp>
    </p:spTree>
    <p:extLst>
      <p:ext uri="{BB962C8B-B14F-4D97-AF65-F5344CB8AC3E}">
        <p14:creationId xmlns:p14="http://schemas.microsoft.com/office/powerpoint/2010/main" val="162192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1" y="1013702"/>
            <a:ext cx="3385043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23006" r="11875"/>
          <a:stretch/>
        </p:blipFill>
        <p:spPr>
          <a:xfrm>
            <a:off x="4394441" y="404664"/>
            <a:ext cx="3544808" cy="2616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72" y="3584996"/>
            <a:ext cx="3611893" cy="2708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5661248"/>
            <a:ext cx="30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 пташиному  подвір'ї»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5270" y="3058660"/>
            <a:ext cx="3334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вересня-День знань!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4441" y="6330304"/>
            <a:ext cx="4116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Міжнародний день захисту дітей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683568" y="203042"/>
            <a:ext cx="3168352" cy="72008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00"/>
                </a:solidFill>
              </a:rPr>
              <a:t>Тематичні заняття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4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6953" y="1844824"/>
            <a:ext cx="6511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Красивий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щедрий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рідний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край</a:t>
            </a:r>
          </a:p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І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мова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наша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солов’їна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Люби,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шануй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оберігай</a:t>
            </a:r>
            <a:endParaRPr lang="ru-RU" sz="3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Усе,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що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зветься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Україна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3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(І. </a:t>
            </a:r>
            <a:r>
              <a:rPr lang="ru-RU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Січовик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110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5489" r="9989" b="3024"/>
          <a:stretch/>
        </p:blipFill>
        <p:spPr>
          <a:xfrm>
            <a:off x="177215" y="692696"/>
            <a:ext cx="5496664" cy="2872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21166"/>
          <a:stretch/>
        </p:blipFill>
        <p:spPr>
          <a:xfrm>
            <a:off x="3275856" y="3717032"/>
            <a:ext cx="4792207" cy="296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68144" y="990020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Державного Герба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31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780928"/>
            <a:ext cx="4303713" cy="3687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6" y="1111970"/>
            <a:ext cx="4084637" cy="2846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634915"/>
            <a:ext cx="4277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solidFill>
                  <a:srgbClr val="002060"/>
                </a:solidFill>
              </a:rPr>
              <a:t>«День пам'яті Захисників України»</a:t>
            </a:r>
            <a:endParaRPr lang="ru-RU" sz="3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3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8384"/>
            <a:ext cx="9136752" cy="685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24" y="260648"/>
            <a:ext cx="3822154" cy="3282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7860" r="10556"/>
          <a:stretch/>
        </p:blipFill>
        <p:spPr bwMode="auto">
          <a:xfrm>
            <a:off x="611952" y="3717032"/>
            <a:ext cx="4078419" cy="27664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30816"/>
            <a:ext cx="4276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Щоб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ніколи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втоми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Ви не знали,</a:t>
            </a:r>
          </a:p>
          <a:p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Щоб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на все Вам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сили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вистачало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59" y="3732624"/>
            <a:ext cx="2561084" cy="243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17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332656"/>
            <a:ext cx="4267200" cy="3341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3960440" cy="3107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84482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С.Прокоф'єв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идатний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композитор,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піаніст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диригент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34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08" y="116632"/>
            <a:ext cx="2808312" cy="201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нутый угол 5"/>
          <p:cNvSpPr/>
          <p:nvPr/>
        </p:nvSpPr>
        <p:spPr>
          <a:xfrm>
            <a:off x="179512" y="116632"/>
            <a:ext cx="2880320" cy="1656184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0000"/>
                </a:solidFill>
              </a:rPr>
              <a:t>Тематичні виставки робіт вихованців та їх батьків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988840"/>
            <a:ext cx="1693128" cy="255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27" y="2276053"/>
            <a:ext cx="294785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72" y="4300583"/>
            <a:ext cx="3419872" cy="255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56" y="812535"/>
            <a:ext cx="2217228" cy="326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49" y="4437112"/>
            <a:ext cx="3206231" cy="220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7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953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9512"/>
            <a:ext cx="260718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59912"/>
            <a:ext cx="4455390" cy="285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94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1043608" y="476672"/>
            <a:ext cx="2592288" cy="144016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</a:rPr>
              <a:t>Педагогічн</a:t>
            </a:r>
            <a:r>
              <a:rPr lang="uk-UA" sz="2800" dirty="0" smtClean="0">
                <a:solidFill>
                  <a:srgbClr val="FF0000"/>
                </a:solidFill>
              </a:rPr>
              <a:t>і </a:t>
            </a:r>
            <a:r>
              <a:rPr lang="ru-RU" sz="2800" dirty="0" err="1" smtClean="0">
                <a:solidFill>
                  <a:srgbClr val="FF0000"/>
                </a:solidFill>
              </a:rPr>
              <a:t>майстер</a:t>
            </a:r>
            <a:r>
              <a:rPr lang="ru-RU" sz="2800" dirty="0" err="1">
                <a:solidFill>
                  <a:srgbClr val="FF0000"/>
                </a:solidFill>
              </a:rPr>
              <a:t>-</a:t>
            </a:r>
            <a:r>
              <a:rPr lang="ru-RU" sz="2800" dirty="0" err="1" smtClean="0">
                <a:solidFill>
                  <a:srgbClr val="FF0000"/>
                </a:solidFill>
              </a:rPr>
              <a:t>класи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18730"/>
            <a:ext cx="2859087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52" y="332656"/>
            <a:ext cx="2968625" cy="395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4941168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rgbClr val="002060"/>
                </a:solidFill>
              </a:rPr>
              <a:t>Майстер-клас до Дня пам'яті і примирення </a:t>
            </a:r>
            <a:r>
              <a:rPr lang="uk-UA" sz="2000" b="1" i="1" dirty="0" smtClean="0">
                <a:solidFill>
                  <a:srgbClr val="FF0000"/>
                </a:solidFill>
              </a:rPr>
              <a:t>«Червоні маки-символ пам'яті»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6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504920" y="332656"/>
            <a:ext cx="2160240" cy="122413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00"/>
                </a:solidFill>
              </a:rPr>
              <a:t>Участь у конкурсах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2664296" cy="369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3960440" cy="3019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97" y="3068960"/>
            <a:ext cx="2523217" cy="3558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1070" y="3834175"/>
            <a:ext cx="26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Конкурс 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«Моя Україна»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5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8" y="338566"/>
            <a:ext cx="4128120" cy="3089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7"/>
            <a:ext cx="4536504" cy="2587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0841"/>
            <a:ext cx="3948100" cy="2085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4365104"/>
            <a:ext cx="33123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Конкурс </a:t>
            </a:r>
          </a:p>
          <a:p>
            <a:r>
              <a:rPr lang="uk-UA" sz="3000" b="1" dirty="0" smtClean="0">
                <a:solidFill>
                  <a:srgbClr val="FF0000"/>
                </a:solidFill>
              </a:rPr>
              <a:t>«Великоднє диво»</a:t>
            </a:r>
            <a:endParaRPr lang="ru-RU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3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0"/>
            <a:ext cx="9127232" cy="6845424"/>
          </a:xfrm>
        </p:spPr>
      </p:pic>
      <p:sp>
        <p:nvSpPr>
          <p:cNvPr id="3" name="Загнутый угол 2"/>
          <p:cNvSpPr/>
          <p:nvPr/>
        </p:nvSpPr>
        <p:spPr>
          <a:xfrm>
            <a:off x="167760" y="116632"/>
            <a:ext cx="3168352" cy="1469072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dirty="0" smtClean="0">
                <a:solidFill>
                  <a:srgbClr val="FF0000"/>
                </a:solidFill>
              </a:rPr>
              <a:t>Заради майбутнього,заради щасливої </a:t>
            </a:r>
            <a:r>
              <a:rPr lang="uk-UA" sz="2600" dirty="0" smtClean="0">
                <a:solidFill>
                  <a:srgbClr val="FF0000"/>
                </a:solidFill>
              </a:rPr>
              <a:t>долі!</a:t>
            </a:r>
            <a:endParaRPr lang="ru-RU" sz="2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0" y="1844824"/>
            <a:ext cx="4404240" cy="2597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3336032" cy="2502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3" b="21173"/>
          <a:stretch/>
        </p:blipFill>
        <p:spPr bwMode="auto">
          <a:xfrm>
            <a:off x="899592" y="4653136"/>
            <a:ext cx="4202533" cy="2041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31062"/>
          <a:stretch/>
        </p:blipFill>
        <p:spPr bwMode="auto">
          <a:xfrm>
            <a:off x="5436096" y="3320465"/>
            <a:ext cx="3266661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7072" y="223216"/>
            <a:ext cx="2159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Екологічна акція</a:t>
            </a:r>
          </a:p>
          <a:p>
            <a:r>
              <a:rPr lang="uk-UA" sz="2400" b="1" dirty="0" smtClean="0"/>
              <a:t>«</a:t>
            </a:r>
            <a:r>
              <a:rPr lang="uk-UA" sz="2400" b="1" dirty="0" smtClean="0"/>
              <a:t>Побачив</a:t>
            </a:r>
            <a:r>
              <a:rPr lang="uk-UA" sz="2400" b="1" dirty="0" smtClean="0"/>
              <a:t>?</a:t>
            </a:r>
          </a:p>
          <a:p>
            <a:r>
              <a:rPr lang="uk-UA" sz="2400" b="1" dirty="0" smtClean="0"/>
              <a:t>Прибери</a:t>
            </a:r>
            <a:r>
              <a:rPr lang="uk-UA" sz="2400" b="1" dirty="0" smtClean="0"/>
              <a:t>!»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6547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808" y="2060848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 ПОЧИНА</a:t>
            </a:r>
            <a:r>
              <a:rPr lang="uk-UA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ЄТЬСЯ З РАННЬОГО ДИТИНСТВА…</a:t>
            </a:r>
            <a:endParaRPr lang="ru-RU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52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5018"/>
            <a:ext cx="418375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4944"/>
            <a:ext cx="3448457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571206" y="260648"/>
            <a:ext cx="2737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7030A0"/>
                </a:solidFill>
              </a:rPr>
              <a:t>ПАТРІОТИЧНЕ ВИХОВАННЯ ПОЧИНАЄТЬСЯ</a:t>
            </a:r>
          </a:p>
          <a:p>
            <a:r>
              <a:rPr lang="uk-UA" sz="2800" b="1" i="1" dirty="0" smtClean="0">
                <a:solidFill>
                  <a:srgbClr val="7030A0"/>
                </a:solidFill>
              </a:rPr>
              <a:t> З НАС!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71" y="4437112"/>
            <a:ext cx="4722368" cy="223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26" y="2204864"/>
            <a:ext cx="3535970" cy="205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376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9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528"/>
            <a:ext cx="338437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FF0000"/>
                </a:solidFill>
              </a:rPr>
              <a:t>Мої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нескінченні</a:t>
            </a:r>
            <a:r>
              <a:rPr lang="ru-RU" sz="2000" b="1" i="1" dirty="0">
                <a:solidFill>
                  <a:srgbClr val="FF0000"/>
                </a:solidFill>
              </a:rPr>
              <a:t> дороги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Сплелися</a:t>
            </a:r>
            <a:r>
              <a:rPr lang="ru-RU" sz="2000" b="1" i="1" dirty="0">
                <a:solidFill>
                  <a:srgbClr val="FF0000"/>
                </a:solidFill>
              </a:rPr>
              <a:t>, </a:t>
            </a:r>
            <a:r>
              <a:rPr lang="ru-RU" sz="2000" b="1" i="1" dirty="0" err="1">
                <a:solidFill>
                  <a:srgbClr val="FF0000"/>
                </a:solidFill>
              </a:rPr>
              <a:t>мов</a:t>
            </a:r>
            <a:r>
              <a:rPr lang="ru-RU" sz="2000" b="1" i="1" dirty="0">
                <a:solidFill>
                  <a:srgbClr val="FF0000"/>
                </a:solidFill>
              </a:rPr>
              <a:t> доля моя,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Я </a:t>
            </a:r>
            <a:r>
              <a:rPr lang="ru-RU" sz="2000" b="1" i="1" dirty="0" err="1">
                <a:solidFill>
                  <a:srgbClr val="FF0000"/>
                </a:solidFill>
              </a:rPr>
              <a:t>знову</a:t>
            </a:r>
            <a:r>
              <a:rPr lang="ru-RU" sz="2000" b="1" i="1" dirty="0">
                <a:solidFill>
                  <a:srgbClr val="FF0000"/>
                </a:solidFill>
              </a:rPr>
              <a:t> вернув до порога,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Де </a:t>
            </a:r>
            <a:r>
              <a:rPr lang="ru-RU" sz="2000" b="1" i="1" dirty="0" err="1">
                <a:solidFill>
                  <a:srgbClr val="FF0000"/>
                </a:solidFill>
              </a:rPr>
              <a:t>батьківська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рідна</a:t>
            </a:r>
            <a:r>
              <a:rPr lang="ru-RU" sz="2000" b="1" i="1" dirty="0">
                <a:solidFill>
                  <a:srgbClr val="FF0000"/>
                </a:solidFill>
              </a:rPr>
              <a:t> земля.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Країно</a:t>
            </a:r>
            <a:r>
              <a:rPr lang="ru-RU" sz="2000" b="1" i="1" dirty="0">
                <a:solidFill>
                  <a:srgbClr val="FF0000"/>
                </a:solidFill>
              </a:rPr>
              <a:t> моя — </a:t>
            </a:r>
            <a:r>
              <a:rPr lang="ru-RU" sz="2000" b="1" i="1" dirty="0" err="1">
                <a:solidFill>
                  <a:srgbClr val="FF0000"/>
                </a:solidFill>
              </a:rPr>
              <a:t>Україно</a:t>
            </a:r>
            <a:r>
              <a:rPr lang="ru-RU" sz="2000" b="1" i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Ще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пращурів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пам</a:t>
            </a:r>
            <a:r>
              <a:rPr lang="ru-RU" sz="2000" b="1" i="1" dirty="0">
                <a:solidFill>
                  <a:srgbClr val="FF0000"/>
                </a:solidFill>
              </a:rPr>
              <a:t> ять жива,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Знайома</a:t>
            </a:r>
            <a:r>
              <a:rPr lang="ru-RU" sz="2000" b="1" i="1" dirty="0">
                <a:solidFill>
                  <a:srgbClr val="FF0000"/>
                </a:solidFill>
              </a:rPr>
              <a:t> тут </a:t>
            </a:r>
            <a:r>
              <a:rPr lang="ru-RU" sz="2000" b="1" i="1" dirty="0" err="1">
                <a:solidFill>
                  <a:srgbClr val="FF0000"/>
                </a:solidFill>
              </a:rPr>
              <a:t>кожна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стежина</a:t>
            </a:r>
            <a:r>
              <a:rPr lang="ru-RU" sz="2000" b="1" i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І </a:t>
            </a:r>
            <a:r>
              <a:rPr lang="ru-RU" sz="2000" b="1" i="1" dirty="0" err="1">
                <a:solidFill>
                  <a:srgbClr val="FF0000"/>
                </a:solidFill>
              </a:rPr>
              <a:t>сонце</a:t>
            </a:r>
            <a:r>
              <a:rPr lang="ru-RU" sz="2000" b="1" i="1" dirty="0">
                <a:solidFill>
                  <a:srgbClr val="FF0000"/>
                </a:solidFill>
              </a:rPr>
              <a:t> мене </a:t>
            </a:r>
            <a:r>
              <a:rPr lang="ru-RU" sz="2000" b="1" i="1" dirty="0" err="1">
                <a:solidFill>
                  <a:srgbClr val="FF0000"/>
                </a:solidFill>
              </a:rPr>
              <a:t>зігріва</a:t>
            </a:r>
            <a:r>
              <a:rPr lang="ru-RU" sz="2000" b="1" i="1" dirty="0">
                <a:solidFill>
                  <a:srgbClr val="FF0000"/>
                </a:solidFill>
              </a:rPr>
              <a:t>.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Хай </a:t>
            </a:r>
            <a:r>
              <a:rPr lang="ru-RU" sz="2000" b="1" i="1" dirty="0" err="1">
                <a:solidFill>
                  <a:srgbClr val="FF0000"/>
                </a:solidFill>
              </a:rPr>
              <a:t>пісня</a:t>
            </a:r>
            <a:r>
              <a:rPr lang="ru-RU" sz="2000" b="1" i="1" dirty="0">
                <a:solidFill>
                  <a:srgbClr val="FF0000"/>
                </a:solidFill>
              </a:rPr>
              <a:t> твоя, </a:t>
            </a:r>
            <a:r>
              <a:rPr lang="ru-RU" sz="2000" b="1" i="1" dirty="0" err="1">
                <a:solidFill>
                  <a:srgbClr val="FF0000"/>
                </a:solidFill>
              </a:rPr>
              <a:t>Україно</a:t>
            </a:r>
            <a:r>
              <a:rPr lang="ru-RU" sz="2000" b="1" i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Злітає</a:t>
            </a:r>
            <a:r>
              <a:rPr lang="ru-RU" sz="2000" b="1" i="1" dirty="0">
                <a:solidFill>
                  <a:srgbClr val="FF0000"/>
                </a:solidFill>
              </a:rPr>
              <a:t>, як птах у </a:t>
            </a:r>
            <a:r>
              <a:rPr lang="ru-RU" sz="2000" b="1" i="1" dirty="0" err="1">
                <a:solidFill>
                  <a:srgbClr val="FF0000"/>
                </a:solidFill>
              </a:rPr>
              <a:t>блакить</a:t>
            </a:r>
            <a:r>
              <a:rPr lang="ru-RU" sz="2000" b="1" i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А </a:t>
            </a:r>
            <a:r>
              <a:rPr lang="ru-RU" sz="2000" b="1" i="1" dirty="0" err="1">
                <a:solidFill>
                  <a:srgbClr val="FF0000"/>
                </a:solidFill>
              </a:rPr>
              <a:t>мова</a:t>
            </a:r>
            <a:r>
              <a:rPr lang="ru-RU" sz="2000" b="1" i="1" dirty="0">
                <a:solidFill>
                  <a:srgbClr val="FF0000"/>
                </a:solidFill>
              </a:rPr>
              <a:t> твоя </a:t>
            </a:r>
            <a:r>
              <a:rPr lang="ru-RU" sz="2000" b="1" i="1" dirty="0" err="1">
                <a:solidFill>
                  <a:srgbClr val="FF0000"/>
                </a:solidFill>
              </a:rPr>
              <a:t>солов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їна</a:t>
            </a:r>
            <a:endParaRPr lang="ru-RU" sz="2000" b="1" i="1" dirty="0">
              <a:solidFill>
                <a:srgbClr val="FF0000"/>
              </a:solidFill>
            </a:endParaRPr>
          </a:p>
          <a:p>
            <a:r>
              <a:rPr lang="ru-RU" sz="2000" b="1" i="1" dirty="0">
                <a:solidFill>
                  <a:srgbClr val="FF0000"/>
                </a:solidFill>
              </a:rPr>
              <a:t>У </a:t>
            </a:r>
            <a:r>
              <a:rPr lang="ru-RU" sz="2000" b="1" i="1" dirty="0" err="1">
                <a:solidFill>
                  <a:srgbClr val="FF0000"/>
                </a:solidFill>
              </a:rPr>
              <a:t>кожній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оселі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звучить</a:t>
            </a:r>
            <a:r>
              <a:rPr lang="ru-RU" sz="2000" b="1" i="1" dirty="0">
                <a:solidFill>
                  <a:srgbClr val="FF0000"/>
                </a:solidFill>
              </a:rPr>
              <a:t>.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Піду</a:t>
            </a:r>
            <a:r>
              <a:rPr lang="ru-RU" sz="2000" b="1" i="1" dirty="0">
                <a:solidFill>
                  <a:srgbClr val="FF0000"/>
                </a:solidFill>
              </a:rPr>
              <a:t> у </a:t>
            </a:r>
            <a:r>
              <a:rPr lang="ru-RU" sz="2000" b="1" i="1" dirty="0" err="1">
                <a:solidFill>
                  <a:srgbClr val="FF0000"/>
                </a:solidFill>
              </a:rPr>
              <a:t>садочок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вишневий</a:t>
            </a:r>
            <a:r>
              <a:rPr lang="ru-RU" sz="2000" b="1" i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Послухаю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спів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солов</a:t>
            </a:r>
            <a:r>
              <a:rPr lang="ru-RU" sz="2000" b="1" i="1" dirty="0">
                <a:solidFill>
                  <a:srgbClr val="FF0000"/>
                </a:solidFill>
              </a:rPr>
              <a:t> я,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Там ранок </a:t>
            </a:r>
            <a:r>
              <a:rPr lang="ru-RU" sz="2000" b="1" i="1" dirty="0" err="1">
                <a:solidFill>
                  <a:srgbClr val="FF0000"/>
                </a:solidFill>
              </a:rPr>
              <a:t>зустріну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рожевий</a:t>
            </a:r>
            <a:r>
              <a:rPr lang="ru-RU" sz="2000" b="1" i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000" b="1" i="1" dirty="0" err="1">
                <a:solidFill>
                  <a:srgbClr val="FF0000"/>
                </a:solidFill>
              </a:rPr>
              <a:t>Тобі</a:t>
            </a:r>
            <a:r>
              <a:rPr lang="ru-RU" sz="2000" b="1" i="1" dirty="0">
                <a:solidFill>
                  <a:srgbClr val="FF0000"/>
                </a:solidFill>
              </a:rPr>
              <a:t> я </a:t>
            </a:r>
            <a:r>
              <a:rPr lang="ru-RU" sz="2000" b="1" i="1" dirty="0" err="1">
                <a:solidFill>
                  <a:srgbClr val="FF0000"/>
                </a:solidFill>
              </a:rPr>
              <a:t>вклонюся</a:t>
            </a:r>
            <a:r>
              <a:rPr lang="ru-RU" sz="2000" b="1" i="1" dirty="0">
                <a:solidFill>
                  <a:srgbClr val="FF0000"/>
                </a:solidFill>
              </a:rPr>
              <a:t>, земля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</a:p>
          <a:p>
            <a:endParaRPr lang="ru-RU" sz="2000" i="1" dirty="0">
              <a:solidFill>
                <a:srgbClr val="FF0000"/>
              </a:solidFill>
            </a:endParaRPr>
          </a:p>
          <a:p>
            <a:r>
              <a:rPr lang="ru-RU" sz="2000" i="1" dirty="0" smtClean="0">
                <a:solidFill>
                  <a:srgbClr val="FF0000"/>
                </a:solidFill>
              </a:rPr>
              <a:t>                               </a:t>
            </a:r>
            <a:r>
              <a:rPr lang="ru-RU" sz="2000" i="1" dirty="0" smtClean="0"/>
              <a:t>  Ф</a:t>
            </a:r>
            <a:r>
              <a:rPr lang="ru-RU" sz="2000" i="1" dirty="0"/>
              <a:t>. Пантов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19980" r="33393" b="37864"/>
          <a:stretch/>
        </p:blipFill>
        <p:spPr bwMode="auto">
          <a:xfrm>
            <a:off x="4489667" y="1772816"/>
            <a:ext cx="3543133" cy="41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5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52" y="166261"/>
            <a:ext cx="6205537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5796" y="4272677"/>
            <a:ext cx="42124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rgbClr val="7030A0"/>
                </a:solidFill>
              </a:rPr>
              <a:t>Любіть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Україну</a:t>
            </a:r>
            <a:r>
              <a:rPr lang="ru-RU" b="1" i="1" dirty="0">
                <a:solidFill>
                  <a:srgbClr val="7030A0"/>
                </a:solidFill>
              </a:rPr>
              <a:t>, як </a:t>
            </a:r>
            <a:r>
              <a:rPr lang="ru-RU" b="1" i="1" dirty="0" err="1">
                <a:solidFill>
                  <a:srgbClr val="7030A0"/>
                </a:solidFill>
              </a:rPr>
              <a:t>сонце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любіть</a:t>
            </a:r>
            <a:r>
              <a:rPr lang="ru-RU" b="1" i="1" dirty="0">
                <a:solidFill>
                  <a:srgbClr val="7030A0"/>
                </a:solidFill>
              </a:rPr>
              <a:t>,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як </a:t>
            </a:r>
            <a:r>
              <a:rPr lang="ru-RU" b="1" i="1" dirty="0" err="1">
                <a:solidFill>
                  <a:srgbClr val="7030A0"/>
                </a:solidFill>
              </a:rPr>
              <a:t>вітер</a:t>
            </a:r>
            <a:r>
              <a:rPr lang="ru-RU" b="1" i="1" dirty="0">
                <a:solidFill>
                  <a:srgbClr val="7030A0"/>
                </a:solidFill>
              </a:rPr>
              <a:t>, і трави, і води…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В годину </a:t>
            </a:r>
            <a:r>
              <a:rPr lang="ru-RU" b="1" i="1" dirty="0" err="1">
                <a:solidFill>
                  <a:srgbClr val="7030A0"/>
                </a:solidFill>
              </a:rPr>
              <a:t>щасливу</a:t>
            </a:r>
            <a:r>
              <a:rPr lang="ru-RU" b="1" i="1" dirty="0">
                <a:solidFill>
                  <a:srgbClr val="7030A0"/>
                </a:solidFill>
              </a:rPr>
              <a:t> і в </a:t>
            </a:r>
            <a:r>
              <a:rPr lang="ru-RU" b="1" i="1" dirty="0" err="1">
                <a:solidFill>
                  <a:srgbClr val="7030A0"/>
                </a:solidFill>
              </a:rPr>
              <a:t>радості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мить</a:t>
            </a:r>
            <a:r>
              <a:rPr lang="ru-RU" b="1" i="1" dirty="0">
                <a:solidFill>
                  <a:srgbClr val="7030A0"/>
                </a:solidFill>
              </a:rPr>
              <a:t>,</a:t>
            </a:r>
          </a:p>
          <a:p>
            <a:r>
              <a:rPr lang="ru-RU" b="1" i="1" dirty="0" err="1">
                <a:solidFill>
                  <a:srgbClr val="7030A0"/>
                </a:solidFill>
              </a:rPr>
              <a:t>любіть</a:t>
            </a:r>
            <a:r>
              <a:rPr lang="ru-RU" b="1" i="1" dirty="0">
                <a:solidFill>
                  <a:srgbClr val="7030A0"/>
                </a:solidFill>
              </a:rPr>
              <a:t> у годину </a:t>
            </a:r>
            <a:r>
              <a:rPr lang="ru-RU" b="1" i="1" dirty="0" err="1">
                <a:solidFill>
                  <a:srgbClr val="7030A0"/>
                </a:solidFill>
              </a:rPr>
              <a:t>негоди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  <a:p>
            <a:endParaRPr lang="ru-RU" b="1" i="1" dirty="0">
              <a:solidFill>
                <a:srgbClr val="7030A0"/>
              </a:solidFill>
            </a:endParaRPr>
          </a:p>
          <a:p>
            <a:r>
              <a:rPr lang="ru-RU" b="1" i="1" dirty="0" err="1">
                <a:solidFill>
                  <a:srgbClr val="7030A0"/>
                </a:solidFill>
              </a:rPr>
              <a:t>Любіть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Україну</a:t>
            </a:r>
            <a:r>
              <a:rPr lang="ru-RU" b="1" i="1" dirty="0">
                <a:solidFill>
                  <a:srgbClr val="7030A0"/>
                </a:solidFill>
              </a:rPr>
              <a:t> у </a:t>
            </a:r>
            <a:r>
              <a:rPr lang="ru-RU" b="1" i="1" dirty="0" err="1">
                <a:solidFill>
                  <a:srgbClr val="7030A0"/>
                </a:solidFill>
              </a:rPr>
              <a:t>сні</a:t>
            </a:r>
            <a:r>
              <a:rPr lang="ru-RU" b="1" i="1" dirty="0">
                <a:solidFill>
                  <a:srgbClr val="7030A0"/>
                </a:solidFill>
              </a:rPr>
              <a:t> й наяву,</a:t>
            </a:r>
          </a:p>
          <a:p>
            <a:r>
              <a:rPr lang="ru-RU" b="1" i="1" dirty="0" err="1">
                <a:solidFill>
                  <a:srgbClr val="7030A0"/>
                </a:solidFill>
              </a:rPr>
              <a:t>вишневу</a:t>
            </a:r>
            <a:r>
              <a:rPr lang="ru-RU" b="1" i="1" dirty="0">
                <a:solidFill>
                  <a:srgbClr val="7030A0"/>
                </a:solidFill>
              </a:rPr>
              <a:t> свою </a:t>
            </a:r>
            <a:r>
              <a:rPr lang="ru-RU" b="1" i="1" dirty="0" err="1">
                <a:solidFill>
                  <a:srgbClr val="7030A0"/>
                </a:solidFill>
              </a:rPr>
              <a:t>Україну</a:t>
            </a:r>
            <a:r>
              <a:rPr lang="ru-RU" b="1" i="1" dirty="0">
                <a:solidFill>
                  <a:srgbClr val="7030A0"/>
                </a:solidFill>
              </a:rPr>
              <a:t>,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красу </a:t>
            </a:r>
            <a:r>
              <a:rPr lang="ru-RU" b="1" i="1" dirty="0" err="1">
                <a:solidFill>
                  <a:srgbClr val="7030A0"/>
                </a:solidFill>
              </a:rPr>
              <a:t>її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вічно</a:t>
            </a:r>
            <a:r>
              <a:rPr lang="ru-RU" b="1" i="1" dirty="0">
                <a:solidFill>
                  <a:srgbClr val="7030A0"/>
                </a:solidFill>
              </a:rPr>
              <a:t> живу і </a:t>
            </a:r>
            <a:r>
              <a:rPr lang="ru-RU" b="1" i="1" dirty="0" err="1">
                <a:solidFill>
                  <a:srgbClr val="7030A0"/>
                </a:solidFill>
              </a:rPr>
              <a:t>нову</a:t>
            </a:r>
            <a:r>
              <a:rPr lang="ru-RU" b="1" i="1" dirty="0">
                <a:solidFill>
                  <a:srgbClr val="7030A0"/>
                </a:solidFill>
              </a:rPr>
              <a:t>,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і </a:t>
            </a:r>
            <a:r>
              <a:rPr lang="ru-RU" b="1" i="1" dirty="0" err="1">
                <a:solidFill>
                  <a:srgbClr val="7030A0"/>
                </a:solidFill>
              </a:rPr>
              <a:t>мову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її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солов'їну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758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9612" y="1124744"/>
            <a:ext cx="69847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200" dirty="0" smtClean="0"/>
              <a:t>ДЯКУЄМО ЗА УВАГУ!</a:t>
            </a:r>
            <a:endParaRPr lang="ru-RU" sz="12200" dirty="0"/>
          </a:p>
        </p:txBody>
      </p:sp>
    </p:spTree>
    <p:extLst>
      <p:ext uri="{BB962C8B-B14F-4D97-AF65-F5344CB8AC3E}">
        <p14:creationId xmlns:p14="http://schemas.microsoft.com/office/powerpoint/2010/main" val="143862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r="27635" b="1054"/>
          <a:stretch/>
        </p:blipFill>
        <p:spPr>
          <a:xfrm>
            <a:off x="2521054" y="2420888"/>
            <a:ext cx="4100304" cy="4070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54868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Національний куточок-один </a:t>
            </a:r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</a:rPr>
              <a:t>із основних компонентів життєвого простору,що сприяє формуванню національної свідомості у дітей дошкільного віку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0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5"/>
          <a:stretch/>
        </p:blipFill>
        <p:spPr>
          <a:xfrm rot="5400000">
            <a:off x="27244" y="1363124"/>
            <a:ext cx="4852939" cy="3108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" r="11013" b="740"/>
          <a:stretch/>
        </p:blipFill>
        <p:spPr>
          <a:xfrm rot="5400000">
            <a:off x="3760254" y="1432434"/>
            <a:ext cx="5206320" cy="3294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391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-45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r="21133"/>
          <a:stretch/>
        </p:blipFill>
        <p:spPr>
          <a:xfrm rot="5400000">
            <a:off x="-229570" y="477682"/>
            <a:ext cx="3486651" cy="266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943" r="18332" b="3240"/>
          <a:stretch/>
        </p:blipFill>
        <p:spPr>
          <a:xfrm rot="5400000">
            <a:off x="2437116" y="659965"/>
            <a:ext cx="4281284" cy="309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4667" r="10431" b="5555"/>
          <a:stretch/>
        </p:blipFill>
        <p:spPr>
          <a:xfrm>
            <a:off x="401803" y="3717032"/>
            <a:ext cx="33088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5736" b="-379"/>
          <a:stretch/>
        </p:blipFill>
        <p:spPr>
          <a:xfrm rot="5400000">
            <a:off x="5542300" y="2674724"/>
            <a:ext cx="4104848" cy="258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000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0"/>
            <a:ext cx="9142080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03" r="54466" b="5718"/>
          <a:stretch/>
        </p:blipFill>
        <p:spPr>
          <a:xfrm>
            <a:off x="611560" y="679050"/>
            <a:ext cx="2832680" cy="3173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331640" y="6100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Кімната народознавства в ЗДО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0"/>
          <a:stretch/>
        </p:blipFill>
        <p:spPr>
          <a:xfrm>
            <a:off x="2618483" y="3573016"/>
            <a:ext cx="3908954" cy="307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9" r="54167" b="12117"/>
          <a:stretch/>
        </p:blipFill>
        <p:spPr>
          <a:xfrm>
            <a:off x="4139952" y="764704"/>
            <a:ext cx="3707904" cy="308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73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792" y="119675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rgbClr val="7030A0"/>
                </a:solidFill>
              </a:rPr>
              <a:t>Форми роботи з національно-патріотичного виховання дошкільників</a:t>
            </a:r>
            <a:endParaRPr lang="ru-RU" sz="5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7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476672"/>
            <a:ext cx="2880320" cy="936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rgbClr val="FF0000"/>
                </a:solidFill>
              </a:rPr>
              <a:t>Заняття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663443"/>
            <a:ext cx="2880320" cy="936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0000"/>
                </a:solidFill>
              </a:rPr>
              <a:t>Тематичні свята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7496" y="3014954"/>
            <a:ext cx="2880320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0000"/>
                </a:solidFill>
              </a:rPr>
              <a:t>Розваги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7496" y="4207121"/>
            <a:ext cx="2952328" cy="10940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0000"/>
                </a:solidFill>
              </a:rPr>
              <a:t>Тематичні виставки робіт вихованців та їх батьків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51040" y="475155"/>
            <a:ext cx="2664296" cy="11881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0000"/>
                </a:solidFill>
              </a:rPr>
              <a:t>Бесіди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51040" y="1880828"/>
            <a:ext cx="2664296" cy="11341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dirty="0" smtClean="0">
                <a:solidFill>
                  <a:srgbClr val="FF0000"/>
                </a:solidFill>
              </a:rPr>
              <a:t>Участь у конкурсах,змаганнях</a:t>
            </a:r>
            <a:endParaRPr lang="ru-RU" sz="2600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44" y="3159909"/>
            <a:ext cx="4535487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8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550</Words>
  <Application>Microsoft Office PowerPoint</Application>
  <PresentationFormat>Экран (4:3)</PresentationFormat>
  <Paragraphs>107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ДНЗ-ЧАЙКА</dc:creator>
  <cp:lastModifiedBy>ДНЗ-ЧАЙКА</cp:lastModifiedBy>
  <cp:revision>104</cp:revision>
  <dcterms:created xsi:type="dcterms:W3CDTF">2021-10-06T11:15:03Z</dcterms:created>
  <dcterms:modified xsi:type="dcterms:W3CDTF">2021-10-08T12:06:05Z</dcterms:modified>
</cp:coreProperties>
</file>