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81" r:id="rId12"/>
    <p:sldId id="282" r:id="rId13"/>
    <p:sldId id="277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6" r:id="rId24"/>
    <p:sldId id="272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CC00"/>
    <a:srgbClr val="66FFFF"/>
    <a:srgbClr val="33CCFF"/>
    <a:srgbClr val="CC00CC"/>
    <a:srgbClr val="FF99FF"/>
    <a:srgbClr val="FF6699"/>
    <a:srgbClr val="CC6ECC"/>
    <a:srgbClr val="698FE5"/>
    <a:srgbClr val="08B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945856"/>
        <c:axId val="55951744"/>
      </c:barChart>
      <c:catAx>
        <c:axId val="55945856"/>
        <c:scaling>
          <c:orientation val="minMax"/>
        </c:scaling>
        <c:delete val="0"/>
        <c:axPos val="b"/>
        <c:majorTickMark val="out"/>
        <c:minorTickMark val="none"/>
        <c:tickLblPos val="nextTo"/>
        <c:crossAx val="55951744"/>
        <c:crosses val="autoZero"/>
        <c:auto val="1"/>
        <c:lblAlgn val="ctr"/>
        <c:lblOffset val="100"/>
        <c:noMultiLvlLbl val="0"/>
      </c:catAx>
      <c:valAx>
        <c:axId val="55951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5945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 діяльність</c:v>
                </c:pt>
                <c:pt idx="1">
                  <c:v>здоровꞌязберігальна</c:v>
                </c:pt>
                <c:pt idx="2">
                  <c:v>пізнавально-дослідницька</c:v>
                </c:pt>
                <c:pt idx="3">
                  <c:v>мовленнєва</c:v>
                </c:pt>
                <c:pt idx="4">
                  <c:v>художньо-єстетична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4</c:v>
                </c:pt>
                <c:pt idx="2">
                  <c:v>7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 діяльність</c:v>
                </c:pt>
                <c:pt idx="1">
                  <c:v>здоровꞌязберігальна</c:v>
                </c:pt>
                <c:pt idx="2">
                  <c:v>пізнавально-дослідницька</c:v>
                </c:pt>
                <c:pt idx="3">
                  <c:v>мовленнєва</c:v>
                </c:pt>
                <c:pt idx="4">
                  <c:v>художньо-єстетична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18</c:v>
                </c:pt>
                <c:pt idx="1">
                  <c:v>20</c:v>
                </c:pt>
                <c:pt idx="2">
                  <c:v>17</c:v>
                </c:pt>
                <c:pt idx="3">
                  <c:v>16</c:v>
                </c:pt>
                <c:pt idx="4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 діяльність</c:v>
                </c:pt>
                <c:pt idx="1">
                  <c:v>здоровꞌязберігальна</c:v>
                </c:pt>
                <c:pt idx="2">
                  <c:v>пізнавально-дослідницька</c:v>
                </c:pt>
                <c:pt idx="3">
                  <c:v>мовленнєва</c:v>
                </c:pt>
                <c:pt idx="4">
                  <c:v>художньо-єстетична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22</c:v>
                </c:pt>
                <c:pt idx="1">
                  <c:v>21</c:v>
                </c:pt>
                <c:pt idx="2">
                  <c:v>23</c:v>
                </c:pt>
                <c:pt idx="3">
                  <c:v>25</c:v>
                </c:pt>
                <c:pt idx="4">
                  <c:v>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низький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 діяльність</c:v>
                </c:pt>
                <c:pt idx="1">
                  <c:v>здоровꞌязберігальна</c:v>
                </c:pt>
                <c:pt idx="2">
                  <c:v>пізнавально-дослідницька</c:v>
                </c:pt>
                <c:pt idx="3">
                  <c:v>мовленнєва</c:v>
                </c:pt>
                <c:pt idx="4">
                  <c:v>художньо-єстетична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014720"/>
        <c:axId val="36024704"/>
        <c:axId val="0"/>
      </c:bar3DChart>
      <c:catAx>
        <c:axId val="36014720"/>
        <c:scaling>
          <c:orientation val="minMax"/>
        </c:scaling>
        <c:delete val="0"/>
        <c:axPos val="b"/>
        <c:majorTickMark val="out"/>
        <c:minorTickMark val="none"/>
        <c:tickLblPos val="nextTo"/>
        <c:crossAx val="36024704"/>
        <c:crosses val="autoZero"/>
        <c:auto val="1"/>
        <c:lblAlgn val="ctr"/>
        <c:lblOffset val="100"/>
        <c:noMultiLvlLbl val="0"/>
      </c:catAx>
      <c:valAx>
        <c:axId val="36024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0147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</c:v>
                </c:pt>
                <c:pt idx="1">
                  <c:v>пізнавальна</c:v>
                </c:pt>
                <c:pt idx="2">
                  <c:v>мовленнєва</c:v>
                </c:pt>
                <c:pt idx="3">
                  <c:v>художньоестетична</c:v>
                </c:pt>
                <c:pt idx="4">
                  <c:v>здоров'язберігальна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9</c:v>
                </c:pt>
                <c:pt idx="2">
                  <c:v>7</c:v>
                </c:pt>
                <c:pt idx="3">
                  <c:v>9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</c:v>
                </c:pt>
                <c:pt idx="1">
                  <c:v>пізнавальна</c:v>
                </c:pt>
                <c:pt idx="2">
                  <c:v>мовленнєва</c:v>
                </c:pt>
                <c:pt idx="3">
                  <c:v>художньоестетична</c:v>
                </c:pt>
                <c:pt idx="4">
                  <c:v>здоров'язберігальна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</c:v>
                </c:pt>
                <c:pt idx="1">
                  <c:v>20</c:v>
                </c:pt>
                <c:pt idx="2">
                  <c:v>17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</c:v>
                </c:pt>
                <c:pt idx="1">
                  <c:v>пізнавальна</c:v>
                </c:pt>
                <c:pt idx="2">
                  <c:v>мовленнєва</c:v>
                </c:pt>
                <c:pt idx="3">
                  <c:v>художньоестетична</c:v>
                </c:pt>
                <c:pt idx="4">
                  <c:v>здоров'язберігальна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</c:v>
                </c:pt>
                <c:pt idx="1">
                  <c:v>19</c:v>
                </c:pt>
                <c:pt idx="2">
                  <c:v>24</c:v>
                </c:pt>
                <c:pt idx="3">
                  <c:v>18</c:v>
                </c:pt>
                <c:pt idx="4">
                  <c:v>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низький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комунікативна</c:v>
                </c:pt>
                <c:pt idx="1">
                  <c:v>пізнавальна</c:v>
                </c:pt>
                <c:pt idx="2">
                  <c:v>мовленнєва</c:v>
                </c:pt>
                <c:pt idx="3">
                  <c:v>художньоестетична</c:v>
                </c:pt>
                <c:pt idx="4">
                  <c:v>здоров'язберігальна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612160"/>
        <c:axId val="97613696"/>
        <c:axId val="0"/>
      </c:bar3DChart>
      <c:catAx>
        <c:axId val="97612160"/>
        <c:scaling>
          <c:orientation val="minMax"/>
        </c:scaling>
        <c:delete val="0"/>
        <c:axPos val="b"/>
        <c:majorTickMark val="out"/>
        <c:minorTickMark val="none"/>
        <c:tickLblPos val="nextTo"/>
        <c:crossAx val="97613696"/>
        <c:crosses val="autoZero"/>
        <c:auto val="1"/>
        <c:lblAlgn val="ctr"/>
        <c:lblOffset val="100"/>
        <c:noMultiLvlLbl val="0"/>
      </c:catAx>
      <c:valAx>
        <c:axId val="9761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612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1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4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8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7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7F4A-9719-47E2-A83D-3BAA6BC0900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8C20-AEA9-4970-9863-6BE50A2E1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" y="-4084"/>
            <a:ext cx="9149891" cy="6853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772400" cy="5170550"/>
          </a:xfrm>
        </p:spPr>
        <p:txBody>
          <a:bodyPr>
            <a:normAutofit/>
          </a:bodyPr>
          <a:lstStyle/>
          <a:p>
            <a:r>
              <a:rPr lang="uk-UA" sz="1600" dirty="0" smtClean="0"/>
              <a:t/>
            </a:r>
            <a:br>
              <a:rPr lang="uk-UA" sz="1600" dirty="0" smtClean="0"/>
            </a:br>
            <a:r>
              <a:rPr lang="uk-UA" sz="1600" dirty="0"/>
              <a:t/>
            </a:r>
            <a:br>
              <a:rPr lang="uk-UA" sz="1600" dirty="0"/>
            </a:br>
            <a:r>
              <a:rPr lang="uk-UA" sz="1600" dirty="0" smtClean="0"/>
              <a:t/>
            </a:r>
            <a:br>
              <a:rPr lang="uk-UA" sz="1600" dirty="0" smtClean="0"/>
            </a:br>
            <a:r>
              <a:rPr lang="uk-UA" sz="3200" b="1" i="1" dirty="0" smtClean="0"/>
              <a:t>Впровадження</a:t>
            </a:r>
            <a:r>
              <a:rPr lang="uk-UA" sz="2800" b="1" i="1" dirty="0" smtClean="0"/>
              <a:t> освітньої програми</a:t>
            </a:r>
            <a:br>
              <a:rPr lang="uk-UA" sz="2800" b="1" i="1" dirty="0" smtClean="0"/>
            </a:br>
            <a:r>
              <a:rPr lang="uk-UA" sz="3600" b="1" i="1" dirty="0" smtClean="0"/>
              <a:t>«Впевнений старт»</a:t>
            </a:r>
            <a:br>
              <a:rPr lang="uk-UA" sz="3600" b="1" i="1" dirty="0" smtClean="0"/>
            </a:br>
            <a:r>
              <a:rPr lang="uk-UA" sz="3200" b="1" i="1" dirty="0" smtClean="0"/>
              <a:t>для дітей старшого дошкільного віку</a:t>
            </a:r>
            <a:br>
              <a:rPr lang="uk-UA" sz="3200" b="1" i="1" dirty="0" smtClean="0"/>
            </a:br>
            <a:r>
              <a:rPr lang="uk-UA" sz="3200" b="1" i="1" dirty="0" smtClean="0"/>
              <a:t>в закладі дошкільної освіти </a:t>
            </a:r>
            <a:br>
              <a:rPr lang="uk-UA" sz="3200" b="1" i="1" dirty="0" smtClean="0"/>
            </a:br>
            <a:r>
              <a:rPr lang="uk-UA" sz="3200" b="1" i="1" dirty="0" smtClean="0"/>
              <a:t>(яслах садку) №1 «Чайка»</a:t>
            </a:r>
            <a:br>
              <a:rPr lang="uk-UA" sz="3200" b="1" i="1" dirty="0" smtClean="0"/>
            </a:br>
            <a:endParaRPr lang="ru-RU" sz="32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69136"/>
          <a:stretch/>
        </p:blipFill>
        <p:spPr>
          <a:xfrm>
            <a:off x="13102" y="-4084"/>
            <a:ext cx="1102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19">
        <p:split orient="vert"/>
      </p:transition>
    </mc:Choice>
    <mc:Fallback xmlns="">
      <p:transition spd="slow" advTm="461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8" y="-12907"/>
            <a:ext cx="915035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5607"/>
            <a:ext cx="110966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737" y="790338"/>
            <a:ext cx="6876764" cy="501675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єдності</a:t>
            </a:r>
            <a:r>
              <a:rPr lang="ru-RU" sz="2000" dirty="0"/>
              <a:t> </a:t>
            </a:r>
            <a:r>
              <a:rPr lang="ru-RU" sz="2000" dirty="0" err="1"/>
              <a:t>вимог</a:t>
            </a:r>
            <a:r>
              <a:rPr lang="ru-RU" sz="2000" dirty="0"/>
              <a:t> та </a:t>
            </a:r>
            <a:r>
              <a:rPr lang="ru-RU" sz="2000" dirty="0" err="1"/>
              <a:t>наступності</a:t>
            </a:r>
            <a:r>
              <a:rPr lang="ru-RU" sz="2000" dirty="0"/>
              <a:t> в </a:t>
            </a:r>
            <a:r>
              <a:rPr lang="ru-RU" sz="2000" dirty="0" err="1"/>
              <a:t>період</a:t>
            </a:r>
            <a:r>
              <a:rPr lang="ru-RU" sz="2000" dirty="0"/>
              <a:t> </a:t>
            </a:r>
            <a:r>
              <a:rPr lang="ru-RU" sz="2000" dirty="0" err="1"/>
              <a:t>впровадження</a:t>
            </a:r>
            <a:r>
              <a:rPr lang="ru-RU" sz="2000" dirty="0"/>
              <a:t> </a:t>
            </a:r>
            <a:r>
              <a:rPr lang="ru-RU" sz="2000" dirty="0" err="1"/>
              <a:t>освітньої</a:t>
            </a:r>
            <a:r>
              <a:rPr lang="ru-RU" sz="2000" dirty="0"/>
              <a:t> </a:t>
            </a:r>
            <a:r>
              <a:rPr lang="ru-RU" sz="2000" dirty="0" err="1"/>
              <a:t>програми</a:t>
            </a:r>
            <a:r>
              <a:rPr lang="ru-RU" sz="2000" dirty="0"/>
              <a:t> «</a:t>
            </a:r>
            <a:r>
              <a:rPr lang="ru-RU" sz="2000" dirty="0" err="1"/>
              <a:t>Впевнений</a:t>
            </a:r>
            <a:r>
              <a:rPr lang="ru-RU" sz="2000" dirty="0"/>
              <a:t> старт»</a:t>
            </a:r>
          </a:p>
          <a:p>
            <a:r>
              <a:rPr lang="ru-RU" sz="2000" b="1" dirty="0" err="1"/>
              <a:t>Завдання</a:t>
            </a:r>
            <a:r>
              <a:rPr lang="ru-RU" sz="2000" b="1" dirty="0"/>
              <a:t> </a:t>
            </a:r>
            <a:r>
              <a:rPr lang="ru-RU" sz="2000" dirty="0"/>
              <a:t> </a:t>
            </a:r>
            <a:r>
              <a:rPr lang="ru-RU" sz="2000" dirty="0" err="1"/>
              <a:t>педагогів</a:t>
            </a:r>
            <a:r>
              <a:rPr lang="ru-RU" sz="2000" dirty="0"/>
              <a:t>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з батьками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Залучення</a:t>
            </a:r>
            <a:r>
              <a:rPr lang="ru-RU" sz="2000" dirty="0" smtClean="0"/>
              <a:t> </a:t>
            </a:r>
            <a:r>
              <a:rPr lang="ru-RU" sz="2000" dirty="0" err="1"/>
              <a:t>батьків</a:t>
            </a:r>
            <a:r>
              <a:rPr lang="ru-RU" sz="2000" dirty="0"/>
              <a:t> до </a:t>
            </a:r>
            <a:r>
              <a:rPr lang="ru-RU" sz="2000" dirty="0" err="1"/>
              <a:t>співпраці</a:t>
            </a:r>
            <a:r>
              <a:rPr lang="ru-RU" sz="2000" dirty="0"/>
              <a:t> з педагогами через систему </a:t>
            </a:r>
            <a:r>
              <a:rPr lang="ru-RU" sz="2000" dirty="0" err="1"/>
              <a:t>інтерактивних</a:t>
            </a:r>
            <a:r>
              <a:rPr lang="ru-RU" sz="2000" dirty="0"/>
              <a:t> </a:t>
            </a:r>
            <a:r>
              <a:rPr lang="ru-RU" sz="2000" dirty="0" err="1"/>
              <a:t>новітніх</a:t>
            </a:r>
            <a:r>
              <a:rPr lang="ru-RU" sz="2000" dirty="0"/>
              <a:t> форм і </a:t>
            </a:r>
            <a:r>
              <a:rPr lang="ru-RU" sz="2000" dirty="0" err="1"/>
              <a:t>методів</a:t>
            </a:r>
            <a:r>
              <a:rPr lang="ru-RU" sz="2000" dirty="0"/>
              <a:t> </a:t>
            </a:r>
            <a:r>
              <a:rPr lang="ru-RU" sz="2000" dirty="0" err="1"/>
              <a:t>навчання</a:t>
            </a:r>
            <a:r>
              <a:rPr lang="ru-RU" sz="2000" dirty="0"/>
              <a:t>, до </a:t>
            </a:r>
            <a:r>
              <a:rPr lang="ru-RU" sz="2000" dirty="0" err="1"/>
              <a:t>спільного</a:t>
            </a:r>
            <a:r>
              <a:rPr lang="ru-RU" sz="2000" dirty="0"/>
              <a:t> </a:t>
            </a:r>
            <a:r>
              <a:rPr lang="ru-RU" sz="2000" dirty="0" err="1"/>
              <a:t>розв’язання</a:t>
            </a:r>
            <a:r>
              <a:rPr lang="ru-RU" sz="2000" dirty="0"/>
              <a:t> </a:t>
            </a:r>
            <a:r>
              <a:rPr lang="ru-RU" sz="2000" dirty="0" err="1"/>
              <a:t>проблемних</a:t>
            </a:r>
            <a:r>
              <a:rPr lang="ru-RU" sz="2000" dirty="0"/>
              <a:t> </a:t>
            </a:r>
            <a:r>
              <a:rPr lang="ru-RU" sz="2000" dirty="0" err="1"/>
              <a:t>ситуацій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виникають</a:t>
            </a:r>
            <a:r>
              <a:rPr lang="ru-RU" sz="2000" dirty="0"/>
              <a:t> у </a:t>
            </a:r>
            <a:r>
              <a:rPr lang="ru-RU" sz="2000" dirty="0" err="1"/>
              <a:t>площині</a:t>
            </a:r>
            <a:r>
              <a:rPr lang="ru-RU" sz="2000" dirty="0"/>
              <a:t> « педагог – </a:t>
            </a:r>
            <a:r>
              <a:rPr lang="ru-RU" sz="2000" dirty="0" err="1"/>
              <a:t>діти</a:t>
            </a:r>
            <a:r>
              <a:rPr lang="ru-RU" sz="2000" dirty="0"/>
              <a:t> – батьки»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Надання</a:t>
            </a:r>
            <a:r>
              <a:rPr lang="ru-RU" sz="2000" dirty="0" smtClean="0"/>
              <a:t> </a:t>
            </a:r>
            <a:r>
              <a:rPr lang="ru-RU" sz="2000" dirty="0" err="1"/>
              <a:t>психолого</a:t>
            </a:r>
            <a:r>
              <a:rPr lang="ru-RU" sz="2000" dirty="0"/>
              <a:t> – </a:t>
            </a:r>
            <a:r>
              <a:rPr lang="ru-RU" sz="2000" dirty="0" err="1"/>
              <a:t>педагогічної</a:t>
            </a:r>
            <a:r>
              <a:rPr lang="ru-RU" sz="2000" dirty="0"/>
              <a:t> </a:t>
            </a:r>
            <a:r>
              <a:rPr lang="ru-RU" sz="2000" dirty="0" err="1"/>
              <a:t>допомоги</a:t>
            </a:r>
            <a:r>
              <a:rPr lang="ru-RU" sz="2000" dirty="0"/>
              <a:t> батькам для </a:t>
            </a:r>
            <a:r>
              <a:rPr lang="ru-RU" sz="2000" dirty="0" err="1"/>
              <a:t>підтримки</a:t>
            </a:r>
            <a:r>
              <a:rPr lang="ru-RU" sz="2000" dirty="0"/>
              <a:t>  </a:t>
            </a:r>
            <a:r>
              <a:rPr lang="ru-RU" sz="2000" dirty="0" err="1"/>
              <a:t>різнобічного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 </a:t>
            </a:r>
            <a:r>
              <a:rPr lang="ru-RU" sz="2000" dirty="0" err="1"/>
              <a:t>вихованців</a:t>
            </a:r>
            <a:r>
              <a:rPr lang="ru-RU" sz="2000" dirty="0"/>
              <a:t> ЗДО.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Сприяння</a:t>
            </a:r>
            <a:r>
              <a:rPr lang="ru-RU" sz="2000" dirty="0" smtClean="0"/>
              <a:t> </a:t>
            </a:r>
            <a:r>
              <a:rPr lang="ru-RU" sz="2000" dirty="0" err="1"/>
              <a:t>соціалізації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 </a:t>
            </a:r>
            <a:r>
              <a:rPr lang="ru-RU" sz="2000" dirty="0" err="1"/>
              <a:t>дошкільного</a:t>
            </a:r>
            <a:r>
              <a:rPr lang="ru-RU" sz="2000" dirty="0"/>
              <a:t> </a:t>
            </a:r>
            <a:r>
              <a:rPr lang="ru-RU" sz="2000" dirty="0" err="1"/>
              <a:t>віку</a:t>
            </a:r>
            <a:r>
              <a:rPr lang="ru-RU" sz="2000" dirty="0"/>
              <a:t> та </a:t>
            </a:r>
            <a:r>
              <a:rPr lang="ru-RU" sz="2000" dirty="0" err="1"/>
              <a:t>їхніх</a:t>
            </a:r>
            <a:r>
              <a:rPr lang="ru-RU" sz="2000" dirty="0"/>
              <a:t> родин з </a:t>
            </a:r>
            <a:r>
              <a:rPr lang="ru-RU" sz="2000" dirty="0" err="1"/>
              <a:t>огляду</a:t>
            </a:r>
            <a:r>
              <a:rPr lang="ru-RU" sz="2000" dirty="0"/>
              <a:t> на </a:t>
            </a:r>
            <a:r>
              <a:rPr lang="ru-RU" sz="2000" dirty="0" err="1"/>
              <a:t>швидкі</a:t>
            </a:r>
            <a:r>
              <a:rPr lang="ru-RU" sz="2000" dirty="0"/>
              <a:t> </a:t>
            </a:r>
            <a:r>
              <a:rPr lang="ru-RU" sz="2000" dirty="0" err="1"/>
              <a:t>зміни</a:t>
            </a:r>
            <a:r>
              <a:rPr lang="ru-RU" sz="2000" dirty="0"/>
              <a:t> в </a:t>
            </a:r>
            <a:r>
              <a:rPr lang="ru-RU" sz="2000" dirty="0" err="1"/>
              <a:t>суспільному</a:t>
            </a:r>
            <a:r>
              <a:rPr lang="ru-RU" sz="2000" dirty="0"/>
              <a:t> </a:t>
            </a:r>
            <a:r>
              <a:rPr lang="ru-RU" sz="2000" dirty="0" err="1"/>
              <a:t>житті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Залучення</a:t>
            </a:r>
            <a:r>
              <a:rPr lang="ru-RU" sz="2000" dirty="0" smtClean="0"/>
              <a:t> </a:t>
            </a:r>
            <a:r>
              <a:rPr lang="ru-RU" sz="2000" dirty="0" err="1"/>
              <a:t>батьків</a:t>
            </a:r>
            <a:r>
              <a:rPr lang="ru-RU" sz="2000" dirty="0"/>
              <a:t> до </a:t>
            </a:r>
            <a:r>
              <a:rPr lang="ru-RU" sz="2000" dirty="0" err="1"/>
              <a:t>активної</a:t>
            </a:r>
            <a:r>
              <a:rPr lang="ru-RU" sz="2000" dirty="0"/>
              <a:t> </a:t>
            </a:r>
            <a:r>
              <a:rPr lang="ru-RU" sz="2000" dirty="0" err="1"/>
              <a:t>участі</a:t>
            </a:r>
            <a:r>
              <a:rPr lang="ru-RU" sz="2000" dirty="0"/>
              <a:t> в </a:t>
            </a:r>
            <a:r>
              <a:rPr lang="ru-RU" sz="2000" dirty="0" err="1"/>
              <a:t>освітньому</a:t>
            </a:r>
            <a:r>
              <a:rPr lang="ru-RU" sz="2000" dirty="0"/>
              <a:t> </a:t>
            </a:r>
            <a:r>
              <a:rPr lang="ru-RU" sz="2000" dirty="0" err="1"/>
              <a:t>процесі</a:t>
            </a:r>
            <a:r>
              <a:rPr lang="ru-RU" sz="2000" dirty="0"/>
              <a:t>.</a:t>
            </a:r>
          </a:p>
          <a:p>
            <a:r>
              <a:rPr lang="ru-RU" sz="2000" b="1" dirty="0"/>
              <a:t>Результат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Виховання</a:t>
            </a:r>
            <a:r>
              <a:rPr lang="ru-RU" sz="2000" dirty="0"/>
              <a:t> </a:t>
            </a:r>
            <a:r>
              <a:rPr lang="ru-RU" sz="2000" dirty="0" err="1"/>
              <a:t>гармонійної</a:t>
            </a:r>
            <a:r>
              <a:rPr lang="ru-RU" sz="2000" dirty="0"/>
              <a:t>, </a:t>
            </a:r>
            <a:r>
              <a:rPr lang="ru-RU" sz="2000" dirty="0" err="1"/>
              <a:t>всебічно</a:t>
            </a:r>
            <a:r>
              <a:rPr lang="ru-RU" sz="2000" dirty="0"/>
              <a:t>  </a:t>
            </a:r>
            <a:r>
              <a:rPr lang="ru-RU" sz="2000" dirty="0" err="1"/>
              <a:t>розвиненої</a:t>
            </a:r>
            <a:r>
              <a:rPr lang="ru-RU" sz="2000" dirty="0"/>
              <a:t> </a:t>
            </a:r>
            <a:r>
              <a:rPr lang="ru-RU" sz="2000" dirty="0" err="1"/>
              <a:t>особистості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 </a:t>
            </a:r>
            <a:r>
              <a:rPr lang="ru-RU" sz="2000" dirty="0" err="1"/>
              <a:t>засобами</a:t>
            </a:r>
            <a:r>
              <a:rPr lang="ru-RU" sz="2000" dirty="0"/>
              <a:t> </a:t>
            </a:r>
            <a:r>
              <a:rPr lang="ru-RU" sz="2000" dirty="0" err="1"/>
              <a:t>тісної</a:t>
            </a:r>
            <a:r>
              <a:rPr lang="ru-RU" sz="2000" dirty="0"/>
              <a:t> </a:t>
            </a:r>
            <a:r>
              <a:rPr lang="ru-RU" sz="2000" dirty="0" err="1"/>
              <a:t>взаємодії</a:t>
            </a:r>
            <a:r>
              <a:rPr lang="ru-RU" sz="2000" dirty="0"/>
              <a:t>  закладу </a:t>
            </a:r>
            <a:r>
              <a:rPr lang="ru-RU" sz="2000" dirty="0" err="1"/>
              <a:t>дошкільної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з родиною на </a:t>
            </a:r>
            <a:r>
              <a:rPr lang="ru-RU" sz="2000" dirty="0" err="1"/>
              <a:t>етапі</a:t>
            </a:r>
            <a:r>
              <a:rPr lang="ru-RU" sz="2000" dirty="0"/>
              <a:t> </a:t>
            </a:r>
            <a:r>
              <a:rPr lang="ru-RU" sz="2000" dirty="0" err="1"/>
              <a:t>передшкільного</a:t>
            </a:r>
            <a:r>
              <a:rPr lang="ru-RU" sz="2000" dirty="0"/>
              <a:t> </a:t>
            </a:r>
            <a:r>
              <a:rPr lang="ru-RU" sz="2000" dirty="0" err="1"/>
              <a:t>періоду</a:t>
            </a:r>
            <a:r>
              <a:rPr lang="ru-RU" sz="20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1374" y="215479"/>
            <a:ext cx="4197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i="1" dirty="0" smtClean="0"/>
              <a:t>Співпраця з батьками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8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04" y="-36513"/>
            <a:ext cx="915035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57"/>
            <a:ext cx="1116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2980" y="404664"/>
            <a:ext cx="61926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  <a:r>
              <a:rPr lang="ru-RU" sz="3200" b="1" i="1" dirty="0" err="1"/>
              <a:t>Форми</a:t>
            </a:r>
            <a:r>
              <a:rPr lang="ru-RU" sz="3200" b="1" i="1" dirty="0"/>
              <a:t> </a:t>
            </a:r>
            <a:r>
              <a:rPr lang="ru-RU" sz="3200" b="1" i="1" dirty="0" err="1"/>
              <a:t>роботи</a:t>
            </a:r>
            <a:r>
              <a:rPr lang="ru-RU" sz="3200" b="1" i="1" dirty="0"/>
              <a:t> з батьками</a:t>
            </a:r>
          </a:p>
          <a:p>
            <a:r>
              <a:rPr lang="ru-RU" sz="2400" dirty="0"/>
              <a:t>-	</a:t>
            </a:r>
            <a:r>
              <a:rPr lang="ru-RU" sz="2400" dirty="0" err="1"/>
              <a:t>Інформаційні</a:t>
            </a:r>
            <a:r>
              <a:rPr lang="ru-RU" sz="2400" dirty="0"/>
              <a:t> </a:t>
            </a:r>
            <a:r>
              <a:rPr lang="ru-RU" sz="2400" dirty="0" err="1"/>
              <a:t>зустрічі</a:t>
            </a:r>
            <a:endParaRPr lang="ru-RU" sz="2400" dirty="0"/>
          </a:p>
          <a:p>
            <a:r>
              <a:rPr lang="ru-RU" sz="2400" dirty="0"/>
              <a:t>-	</a:t>
            </a:r>
            <a:r>
              <a:rPr lang="ru-RU" sz="2400" dirty="0" err="1"/>
              <a:t>Батьківські</a:t>
            </a:r>
            <a:r>
              <a:rPr lang="ru-RU" sz="2400" dirty="0"/>
              <a:t> </a:t>
            </a:r>
            <a:r>
              <a:rPr lang="ru-RU" sz="2400" dirty="0" err="1"/>
              <a:t>збори</a:t>
            </a:r>
            <a:endParaRPr lang="ru-RU" sz="2400" dirty="0"/>
          </a:p>
          <a:p>
            <a:r>
              <a:rPr lang="ru-RU" sz="2400" dirty="0"/>
              <a:t>-	</a:t>
            </a:r>
            <a:r>
              <a:rPr lang="ru-RU" sz="2400" dirty="0" err="1"/>
              <a:t>Консультації</a:t>
            </a:r>
            <a:r>
              <a:rPr lang="ru-RU" sz="2400" dirty="0"/>
              <a:t> </a:t>
            </a:r>
          </a:p>
          <a:p>
            <a:r>
              <a:rPr lang="ru-RU" sz="2400" dirty="0"/>
              <a:t>-	</a:t>
            </a:r>
            <a:r>
              <a:rPr lang="ru-RU" sz="2400" dirty="0" err="1"/>
              <a:t>Усні</a:t>
            </a:r>
            <a:r>
              <a:rPr lang="ru-RU" sz="2400" dirty="0"/>
              <a:t> </a:t>
            </a:r>
            <a:r>
              <a:rPr lang="ru-RU" sz="2400" dirty="0" err="1"/>
              <a:t>журнали</a:t>
            </a:r>
            <a:endParaRPr lang="ru-RU" sz="2400" dirty="0"/>
          </a:p>
          <a:p>
            <a:r>
              <a:rPr lang="ru-RU" sz="2400" dirty="0"/>
              <a:t>-	</a:t>
            </a:r>
            <a:r>
              <a:rPr lang="ru-RU" sz="2400" dirty="0" err="1"/>
              <a:t>Психолого</a:t>
            </a:r>
            <a:r>
              <a:rPr lang="ru-RU" sz="2400" dirty="0"/>
              <a:t> </a:t>
            </a:r>
            <a:r>
              <a:rPr lang="ru-RU" sz="2400" dirty="0" err="1"/>
              <a:t>педагогічні</a:t>
            </a:r>
            <a:r>
              <a:rPr lang="ru-RU" sz="2400" dirty="0"/>
              <a:t> </a:t>
            </a:r>
            <a:r>
              <a:rPr lang="ru-RU" sz="2400" dirty="0" err="1"/>
              <a:t>тренінги</a:t>
            </a:r>
            <a:endParaRPr lang="ru-RU" sz="2400" dirty="0"/>
          </a:p>
          <a:p>
            <a:r>
              <a:rPr lang="ru-RU" sz="2400" dirty="0"/>
              <a:t>-	</a:t>
            </a:r>
            <a:r>
              <a:rPr lang="ru-RU" sz="2400" dirty="0" err="1"/>
              <a:t>Зустрічі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спеціалістами</a:t>
            </a:r>
            <a:r>
              <a:rPr lang="ru-RU" sz="2400" dirty="0"/>
              <a:t>  в </a:t>
            </a:r>
            <a:r>
              <a:rPr lang="ru-RU" sz="2400" dirty="0" err="1"/>
              <a:t>галузі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, </a:t>
            </a:r>
            <a:r>
              <a:rPr lang="ru-RU" sz="2400" dirty="0" err="1"/>
              <a:t>медицини</a:t>
            </a:r>
            <a:r>
              <a:rPr lang="ru-RU" sz="2400" dirty="0"/>
              <a:t>.</a:t>
            </a:r>
          </a:p>
          <a:p>
            <a:r>
              <a:rPr lang="ru-RU" sz="2400" dirty="0"/>
              <a:t>-	</a:t>
            </a:r>
            <a:r>
              <a:rPr lang="ru-RU" sz="2400" dirty="0" err="1"/>
              <a:t>Виготовлення</a:t>
            </a:r>
            <a:r>
              <a:rPr lang="ru-RU" sz="2400" dirty="0"/>
              <a:t> «</a:t>
            </a:r>
            <a:r>
              <a:rPr lang="ru-RU" sz="2400" dirty="0" err="1"/>
              <a:t>Щоденника</a:t>
            </a:r>
            <a:r>
              <a:rPr lang="ru-RU" sz="2400" dirty="0"/>
              <a:t> </a:t>
            </a:r>
            <a:r>
              <a:rPr lang="ru-RU" sz="2400" dirty="0" err="1"/>
              <a:t>добрих</a:t>
            </a:r>
            <a:r>
              <a:rPr lang="ru-RU" sz="2400" dirty="0"/>
              <a:t> справ», </a:t>
            </a:r>
            <a:r>
              <a:rPr lang="ru-RU" sz="2400" dirty="0" err="1"/>
              <a:t>колажів</a:t>
            </a:r>
            <a:r>
              <a:rPr lang="ru-RU" sz="2400" dirty="0"/>
              <a:t>, газет </a:t>
            </a:r>
            <a:r>
              <a:rPr lang="ru-RU" sz="2400" dirty="0" err="1"/>
              <a:t>тощо</a:t>
            </a:r>
            <a:r>
              <a:rPr lang="ru-RU" sz="2400" dirty="0"/>
              <a:t>.</a:t>
            </a:r>
          </a:p>
          <a:p>
            <a:r>
              <a:rPr lang="ru-RU" sz="2400" dirty="0"/>
              <a:t>-	Участь у </a:t>
            </a:r>
            <a:r>
              <a:rPr lang="ru-RU" sz="2400" dirty="0" err="1"/>
              <a:t>святах</a:t>
            </a:r>
            <a:r>
              <a:rPr lang="ru-RU" sz="2400" dirty="0"/>
              <a:t>.</a:t>
            </a:r>
          </a:p>
          <a:p>
            <a:r>
              <a:rPr lang="ru-RU" sz="2400" dirty="0"/>
              <a:t>-	</a:t>
            </a:r>
            <a:r>
              <a:rPr lang="ru-RU" sz="2400" dirty="0" err="1"/>
              <a:t>Родинні</a:t>
            </a:r>
            <a:r>
              <a:rPr lang="ru-RU" sz="2400" dirty="0"/>
              <a:t> </a:t>
            </a:r>
            <a:r>
              <a:rPr lang="ru-RU" sz="2400" dirty="0" err="1"/>
              <a:t>посиденьки</a:t>
            </a:r>
            <a:endParaRPr lang="ru-RU" sz="2400" dirty="0"/>
          </a:p>
          <a:p>
            <a:r>
              <a:rPr lang="ru-RU" sz="2400" dirty="0"/>
              <a:t>-	День </a:t>
            </a:r>
            <a:r>
              <a:rPr lang="ru-RU" sz="2400" dirty="0" err="1"/>
              <a:t>відкритих</a:t>
            </a:r>
            <a:r>
              <a:rPr lang="ru-RU" sz="2400" dirty="0"/>
              <a:t> дверей.</a:t>
            </a:r>
          </a:p>
          <a:p>
            <a:r>
              <a:rPr lang="ru-RU" sz="2400" dirty="0"/>
              <a:t>-	День </a:t>
            </a:r>
            <a:r>
              <a:rPr lang="ru-RU" sz="2400" dirty="0" err="1"/>
              <a:t>довіри</a:t>
            </a:r>
            <a:r>
              <a:rPr lang="ru-RU" sz="2400" dirty="0"/>
              <a:t>.</a:t>
            </a:r>
          </a:p>
          <a:p>
            <a:r>
              <a:rPr lang="ru-RU" sz="2400" dirty="0"/>
              <a:t>-	</a:t>
            </a:r>
            <a:r>
              <a:rPr lang="ru-RU" sz="2400" dirty="0" err="1"/>
              <a:t>Вечори</a:t>
            </a:r>
            <a:r>
              <a:rPr lang="ru-RU" sz="2400" dirty="0"/>
              <a:t> </a:t>
            </a:r>
            <a:r>
              <a:rPr lang="ru-RU" sz="2400" dirty="0" err="1"/>
              <a:t>запитань</a:t>
            </a:r>
            <a:r>
              <a:rPr lang="ru-RU" sz="2400" dirty="0"/>
              <a:t> та </a:t>
            </a:r>
            <a:r>
              <a:rPr lang="ru-RU" sz="2400" dirty="0" err="1"/>
              <a:t>відповідей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57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05" y="0"/>
            <a:ext cx="91567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05" y="-36513"/>
            <a:ext cx="111601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3901"/>
            <a:ext cx="3528392" cy="246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0206" y="2498972"/>
            <a:ext cx="3503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Консультація</a:t>
            </a:r>
            <a:r>
              <a:rPr lang="ru-RU" sz="2000" dirty="0"/>
              <a:t> « </a:t>
            </a:r>
            <a:r>
              <a:rPr lang="ru-RU" sz="2000" dirty="0" err="1"/>
              <a:t>Впевнений</a:t>
            </a:r>
            <a:r>
              <a:rPr lang="ru-RU" sz="2000" dirty="0"/>
              <a:t> старт" в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сім’ї</a:t>
            </a:r>
            <a:r>
              <a:rPr lang="ru-RU" sz="2000" dirty="0"/>
              <a:t>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67" y="1634836"/>
            <a:ext cx="4032448" cy="26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8" y="3933055"/>
            <a:ext cx="3798887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48735" y="4581128"/>
            <a:ext cx="35752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Зустріч</a:t>
            </a:r>
            <a:r>
              <a:rPr lang="ru-RU" sz="2000" dirty="0"/>
              <a:t> з </a:t>
            </a:r>
            <a:r>
              <a:rPr lang="ru-RU" sz="2000" dirty="0" err="1"/>
              <a:t>вчителями</a:t>
            </a:r>
            <a:r>
              <a:rPr lang="ru-RU" sz="2000" dirty="0"/>
              <a:t> ЗОШ №2</a:t>
            </a:r>
          </a:p>
          <a:p>
            <a:r>
              <a:rPr lang="ru-RU" sz="2000" dirty="0"/>
              <a:t>Свято «</a:t>
            </a:r>
            <a:r>
              <a:rPr lang="ru-RU" sz="2000" dirty="0" err="1"/>
              <a:t>Осінь</a:t>
            </a:r>
            <a:r>
              <a:rPr lang="ru-RU" sz="2000" dirty="0"/>
              <a:t> до нас </a:t>
            </a:r>
            <a:r>
              <a:rPr lang="ru-RU" sz="2000" dirty="0" err="1"/>
              <a:t>завітала</a:t>
            </a:r>
            <a:r>
              <a:rPr lang="ru-RU" sz="2000" dirty="0"/>
              <a:t>»</a:t>
            </a:r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908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83929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Головне </a:t>
            </a:r>
            <a:r>
              <a:rPr lang="ru-RU" sz="2400" b="1" i="1" dirty="0" err="1" smtClean="0"/>
              <a:t>завдання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вихователя</a:t>
            </a:r>
            <a:r>
              <a:rPr lang="ru-RU" sz="2400" b="1" i="1" dirty="0" smtClean="0"/>
              <a:t> </a:t>
            </a:r>
          </a:p>
          <a:p>
            <a:r>
              <a:rPr lang="ru-RU" sz="2400" dirty="0"/>
              <a:t>О</a:t>
            </a:r>
            <a:r>
              <a:rPr lang="ru-RU" sz="2400" dirty="0" smtClean="0"/>
              <a:t>рган</a:t>
            </a:r>
            <a:r>
              <a:rPr lang="uk-UA" sz="2400" dirty="0" err="1" smtClean="0"/>
              <a:t>ізовувати</a:t>
            </a:r>
            <a:r>
              <a:rPr lang="uk-UA" sz="2400" dirty="0" smtClean="0"/>
              <a:t> життєдіяльність дошкільників за смислами </a:t>
            </a:r>
            <a:r>
              <a:rPr lang="uk-UA" sz="2400" dirty="0" err="1" smtClean="0"/>
              <a:t>специфічно</a:t>
            </a:r>
            <a:r>
              <a:rPr lang="uk-UA" sz="2400" dirty="0" smtClean="0"/>
              <a:t>  дитячих видах діяльності   (спілкування , образотворча, художньо-естетична  діяльності ,гра та </a:t>
            </a:r>
            <a:r>
              <a:rPr lang="uk-UA" sz="2400" dirty="0" err="1" smtClean="0"/>
              <a:t>ін</a:t>
            </a:r>
            <a:r>
              <a:rPr lang="uk-UA" sz="2400" dirty="0" smtClean="0"/>
              <a:t> ).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6624" r="9876" b="9097"/>
          <a:stretch/>
        </p:blipFill>
        <p:spPr>
          <a:xfrm>
            <a:off x="6665836" y="2422921"/>
            <a:ext cx="2193108" cy="327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7814"/>
          <a:stretch/>
        </p:blipFill>
        <p:spPr>
          <a:xfrm>
            <a:off x="1259632" y="3113618"/>
            <a:ext cx="2535894" cy="262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r="12564"/>
          <a:stretch/>
        </p:blipFill>
        <p:spPr>
          <a:xfrm>
            <a:off x="3923928" y="3145303"/>
            <a:ext cx="2639440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95111" y="5774932"/>
            <a:ext cx="214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«Ігровий осередок»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63214" y="5774932"/>
            <a:ext cx="1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«Осередок знань»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2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30">
        <p:split orient="vert"/>
      </p:transition>
    </mc:Choice>
    <mc:Fallback xmlns="">
      <p:transition spd="slow" advTm="673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32" y="1129882"/>
            <a:ext cx="1800200" cy="246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563">
            <a:off x="1515980" y="1257002"/>
            <a:ext cx="17986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805">
            <a:off x="6741159" y="1245930"/>
            <a:ext cx="179863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7549" y="259494"/>
            <a:ext cx="5542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/>
              <a:t>Книга вихователя «Впевнений старт»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7" y="3819908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Книга </a:t>
            </a:r>
            <a:r>
              <a:rPr lang="ru-RU" i="1" dirty="0" err="1"/>
              <a:t>вихователя</a:t>
            </a:r>
            <a:r>
              <a:rPr lang="ru-RU" i="1" dirty="0"/>
              <a:t> – є </a:t>
            </a:r>
            <a:r>
              <a:rPr lang="ru-RU" i="1" dirty="0" err="1"/>
              <a:t>складовою</a:t>
            </a:r>
            <a:r>
              <a:rPr lang="ru-RU" i="1" dirty="0"/>
              <a:t> </a:t>
            </a:r>
            <a:r>
              <a:rPr lang="ru-RU" i="1" dirty="0" err="1"/>
              <a:t>частиною</a:t>
            </a:r>
            <a:r>
              <a:rPr lang="ru-RU" i="1" dirty="0"/>
              <a:t> </a:t>
            </a:r>
            <a:r>
              <a:rPr lang="ru-RU" i="1" dirty="0" err="1"/>
              <a:t>навчально</a:t>
            </a:r>
            <a:r>
              <a:rPr lang="ru-RU" i="1" dirty="0"/>
              <a:t>-методичного комплекту </a:t>
            </a:r>
            <a:r>
              <a:rPr lang="ru-RU" i="1" dirty="0" smtClean="0"/>
              <a:t>«</a:t>
            </a:r>
            <a:r>
              <a:rPr lang="ru-RU" i="1" dirty="0" err="1"/>
              <a:t>Впевнений</a:t>
            </a:r>
            <a:r>
              <a:rPr lang="ru-RU" i="1" dirty="0"/>
              <a:t> старт»</a:t>
            </a:r>
          </a:p>
          <a:p>
            <a:r>
              <a:rPr lang="ru-RU" i="1" dirty="0"/>
              <a:t>для </a:t>
            </a:r>
            <a:r>
              <a:rPr lang="ru-RU" i="1" dirty="0" err="1"/>
              <a:t>забезпечення</a:t>
            </a:r>
            <a:r>
              <a:rPr lang="ru-RU" i="1" dirty="0"/>
              <a:t> </a:t>
            </a:r>
            <a:r>
              <a:rPr lang="ru-RU" i="1" dirty="0" err="1"/>
              <a:t>якісної</a:t>
            </a:r>
            <a:r>
              <a:rPr lang="ru-RU" i="1" dirty="0"/>
              <a:t> </a:t>
            </a:r>
            <a:r>
              <a:rPr lang="ru-RU" i="1" dirty="0" err="1"/>
              <a:t>дошкільної</a:t>
            </a:r>
            <a:r>
              <a:rPr lang="ru-RU" i="1" dirty="0"/>
              <a:t> </a:t>
            </a:r>
            <a:r>
              <a:rPr lang="ru-RU" i="1" dirty="0" err="1"/>
              <a:t>освіти</a:t>
            </a:r>
            <a:r>
              <a:rPr lang="ru-RU" i="1" dirty="0"/>
              <a:t> </a:t>
            </a:r>
            <a:r>
              <a:rPr lang="ru-RU" i="1" dirty="0" err="1"/>
              <a:t>дітей</a:t>
            </a:r>
            <a:r>
              <a:rPr lang="ru-RU" i="1" dirty="0"/>
              <a:t> 6-го та 7-го </a:t>
            </a:r>
            <a:r>
              <a:rPr lang="ru-RU" i="1" dirty="0" err="1"/>
              <a:t>років</a:t>
            </a:r>
            <a:r>
              <a:rPr lang="ru-RU" i="1" dirty="0"/>
              <a:t> </a:t>
            </a:r>
            <a:r>
              <a:rPr lang="ru-RU" i="1" dirty="0" err="1"/>
              <a:t>життя</a:t>
            </a:r>
            <a:r>
              <a:rPr lang="ru-RU" i="1" dirty="0"/>
              <a:t>. </a:t>
            </a:r>
            <a:r>
              <a:rPr lang="ru-RU" i="1" dirty="0" err="1"/>
              <a:t>Матеріали</a:t>
            </a:r>
            <a:r>
              <a:rPr lang="ru-RU" i="1" dirty="0"/>
              <a:t> книги </a:t>
            </a:r>
            <a:r>
              <a:rPr lang="ru-RU" i="1" dirty="0" err="1" smtClean="0"/>
              <a:t>вихователя</a:t>
            </a:r>
            <a:r>
              <a:rPr lang="ru-RU" i="1" dirty="0" smtClean="0"/>
              <a:t> </a:t>
            </a:r>
            <a:r>
              <a:rPr lang="ru-RU" i="1" dirty="0" err="1" smtClean="0"/>
              <a:t>побудовані</a:t>
            </a:r>
            <a:r>
              <a:rPr lang="ru-RU" i="1" dirty="0" smtClean="0"/>
              <a:t> </a:t>
            </a:r>
            <a:r>
              <a:rPr lang="ru-RU" i="1" dirty="0"/>
              <a:t>на засадах </a:t>
            </a:r>
            <a:r>
              <a:rPr lang="ru-RU" i="1" dirty="0" err="1"/>
              <a:t>інтеграції</a:t>
            </a:r>
            <a:r>
              <a:rPr lang="ru-RU" i="1" dirty="0"/>
              <a:t>, </a:t>
            </a:r>
            <a:r>
              <a:rPr lang="ru-RU" i="1" dirty="0" err="1"/>
              <a:t>чому</a:t>
            </a:r>
            <a:r>
              <a:rPr lang="ru-RU" i="1" dirty="0"/>
              <a:t> </a:t>
            </a:r>
            <a:r>
              <a:rPr lang="ru-RU" i="1" dirty="0" err="1"/>
              <a:t>сприяє</a:t>
            </a:r>
            <a:r>
              <a:rPr lang="ru-RU" i="1" dirty="0"/>
              <a:t> </a:t>
            </a:r>
            <a:r>
              <a:rPr lang="ru-RU" i="1" dirty="0" err="1"/>
              <a:t>запропонований</a:t>
            </a:r>
            <a:r>
              <a:rPr lang="ru-RU" i="1" dirty="0"/>
              <a:t> авторами </a:t>
            </a:r>
            <a:r>
              <a:rPr lang="ru-RU" i="1" dirty="0" err="1"/>
              <a:t>блочно-тематичний</a:t>
            </a:r>
            <a:r>
              <a:rPr lang="ru-RU" i="1" dirty="0"/>
              <a:t> </a:t>
            </a:r>
            <a:r>
              <a:rPr lang="ru-RU" i="1" dirty="0" err="1" smtClean="0"/>
              <a:t>підхід</a:t>
            </a:r>
            <a:r>
              <a:rPr lang="ru-RU" i="1" dirty="0" smtClean="0"/>
              <a:t> </a:t>
            </a:r>
            <a:r>
              <a:rPr lang="ru-RU" i="1" dirty="0" err="1" smtClean="0"/>
              <a:t>щодо</a:t>
            </a:r>
            <a:r>
              <a:rPr lang="ru-RU" i="1" dirty="0" smtClean="0"/>
              <a:t> </a:t>
            </a:r>
            <a:r>
              <a:rPr lang="ru-RU" i="1" dirty="0" err="1"/>
              <a:t>планування</a:t>
            </a:r>
            <a:r>
              <a:rPr lang="ru-RU" i="1" dirty="0"/>
              <a:t> та </a:t>
            </a:r>
            <a:r>
              <a:rPr lang="ru-RU" i="1" dirty="0" err="1"/>
              <a:t>організації</a:t>
            </a:r>
            <a:r>
              <a:rPr lang="ru-RU" i="1" dirty="0"/>
              <a:t> </a:t>
            </a:r>
            <a:r>
              <a:rPr lang="ru-RU" i="1" dirty="0" err="1"/>
              <a:t>освітнього</a:t>
            </a:r>
            <a:r>
              <a:rPr lang="ru-RU" i="1" dirty="0"/>
              <a:t> </a:t>
            </a:r>
            <a:r>
              <a:rPr lang="ru-RU" i="1" dirty="0" err="1"/>
              <a:t>процесу</a:t>
            </a:r>
            <a:r>
              <a:rPr lang="ru-RU" i="1" dirty="0"/>
              <a:t>. У </a:t>
            </a:r>
            <a:r>
              <a:rPr lang="ru-RU" i="1" dirty="0" err="1"/>
              <a:t>виданні</a:t>
            </a:r>
            <a:r>
              <a:rPr lang="ru-RU" i="1" dirty="0"/>
              <a:t> </a:t>
            </a:r>
            <a:r>
              <a:rPr lang="ru-RU" i="1" dirty="0" err="1"/>
              <a:t>викладено</a:t>
            </a:r>
            <a:r>
              <a:rPr lang="ru-RU" i="1" dirty="0"/>
              <a:t> </a:t>
            </a:r>
            <a:r>
              <a:rPr lang="ru-RU" i="1" dirty="0" err="1" smtClean="0"/>
              <a:t>основи</a:t>
            </a:r>
            <a:r>
              <a:rPr lang="ru-RU" i="1" dirty="0" smtClean="0"/>
              <a:t> </a:t>
            </a:r>
            <a:r>
              <a:rPr lang="ru-RU" i="1" dirty="0" err="1" smtClean="0"/>
              <a:t>теоретичних</a:t>
            </a:r>
            <a:r>
              <a:rPr lang="ru-RU" i="1" dirty="0" smtClean="0"/>
              <a:t> </a:t>
            </a:r>
            <a:r>
              <a:rPr lang="ru-RU" i="1" dirty="0" err="1" smtClean="0"/>
              <a:t>позицій</a:t>
            </a:r>
            <a:r>
              <a:rPr lang="ru-RU" i="1" dirty="0" smtClean="0"/>
              <a:t>, на </a:t>
            </a:r>
            <a:r>
              <a:rPr lang="ru-RU" i="1" dirty="0" err="1"/>
              <a:t>яких</a:t>
            </a:r>
            <a:r>
              <a:rPr lang="ru-RU" i="1" dirty="0"/>
              <a:t> </a:t>
            </a:r>
            <a:r>
              <a:rPr lang="ru-RU" i="1" dirty="0" err="1"/>
              <a:t>ґрунтується</a:t>
            </a:r>
            <a:r>
              <a:rPr lang="ru-RU" i="1" dirty="0"/>
              <a:t> </a:t>
            </a:r>
            <a:r>
              <a:rPr lang="ru-RU" i="1" dirty="0" err="1"/>
              <a:t>концепція</a:t>
            </a:r>
            <a:r>
              <a:rPr lang="ru-RU" i="1" dirty="0"/>
              <a:t> </a:t>
            </a:r>
            <a:r>
              <a:rPr lang="ru-RU" i="1" dirty="0" err="1"/>
              <a:t>побудови</a:t>
            </a:r>
            <a:r>
              <a:rPr lang="ru-RU" i="1" dirty="0"/>
              <a:t> </a:t>
            </a:r>
            <a:r>
              <a:rPr lang="ru-RU" i="1" dirty="0" err="1"/>
              <a:t>програмно</a:t>
            </a:r>
            <a:r>
              <a:rPr lang="ru-RU" i="1" dirty="0"/>
              <a:t>-методичного комплекту, </a:t>
            </a:r>
            <a:r>
              <a:rPr lang="ru-RU" i="1" dirty="0" err="1"/>
              <a:t>перспективний</a:t>
            </a:r>
            <a:r>
              <a:rPr lang="ru-RU" i="1" dirty="0"/>
              <a:t> </a:t>
            </a:r>
            <a:r>
              <a:rPr lang="ru-RU" i="1" dirty="0" err="1" smtClean="0"/>
              <a:t>тематичний</a:t>
            </a:r>
            <a:r>
              <a:rPr lang="ru-RU" i="1" dirty="0" smtClean="0"/>
              <a:t> план </a:t>
            </a:r>
            <a:r>
              <a:rPr lang="ru-RU" i="1" dirty="0"/>
              <a:t>та </a:t>
            </a:r>
            <a:r>
              <a:rPr lang="ru-RU" i="1" dirty="0" err="1"/>
              <a:t>календарне</a:t>
            </a:r>
            <a:r>
              <a:rPr lang="ru-RU" i="1" dirty="0"/>
              <a:t> </a:t>
            </a:r>
            <a:r>
              <a:rPr lang="ru-RU" i="1" dirty="0" err="1"/>
              <a:t>планування</a:t>
            </a:r>
            <a:r>
              <a:rPr lang="ru-RU" i="1" dirty="0"/>
              <a:t> на </a:t>
            </a:r>
            <a:r>
              <a:rPr lang="ru-RU" i="1" dirty="0" err="1"/>
              <a:t>навчальний</a:t>
            </a:r>
            <a:r>
              <a:rPr lang="ru-RU" i="1" dirty="0"/>
              <a:t> </a:t>
            </a:r>
            <a:r>
              <a:rPr lang="ru-RU" i="1" dirty="0" err="1"/>
              <a:t>рік</a:t>
            </a:r>
            <a:r>
              <a:rPr lang="ru-RU" i="1" dirty="0"/>
              <a:t>. </a:t>
            </a:r>
            <a:r>
              <a:rPr lang="ru-RU" i="1" dirty="0" err="1"/>
              <a:t>Сценарії</a:t>
            </a:r>
            <a:r>
              <a:rPr lang="ru-RU" i="1" dirty="0"/>
              <a:t> дня </a:t>
            </a:r>
            <a:r>
              <a:rPr lang="ru-RU" i="1" dirty="0" err="1"/>
              <a:t>узгоджуються</a:t>
            </a:r>
            <a:r>
              <a:rPr lang="ru-RU" i="1" dirty="0"/>
              <a:t> </a:t>
            </a:r>
            <a:r>
              <a:rPr lang="ru-RU" i="1" dirty="0" err="1"/>
              <a:t>зі</a:t>
            </a:r>
            <a:r>
              <a:rPr lang="ru-RU" i="1" dirty="0"/>
              <a:t> </a:t>
            </a:r>
            <a:r>
              <a:rPr lang="ru-RU" i="1" dirty="0" err="1"/>
              <a:t>змістом</a:t>
            </a:r>
            <a:r>
              <a:rPr lang="ru-RU" i="1" dirty="0"/>
              <a:t> </a:t>
            </a:r>
            <a:r>
              <a:rPr lang="ru-RU" i="1" dirty="0" err="1" smtClean="0"/>
              <a:t>інших</a:t>
            </a:r>
            <a:r>
              <a:rPr lang="ru-RU" i="1" dirty="0" smtClean="0"/>
              <a:t> </a:t>
            </a:r>
            <a:r>
              <a:rPr lang="ru-RU" i="1" dirty="0" err="1" smtClean="0"/>
              <a:t>дидактичних</a:t>
            </a:r>
            <a:r>
              <a:rPr lang="ru-RU" i="1" dirty="0" smtClean="0"/>
              <a:t> </a:t>
            </a:r>
            <a:r>
              <a:rPr lang="ru-RU" i="1" dirty="0" err="1"/>
              <a:t>матеріалів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входять</a:t>
            </a:r>
            <a:r>
              <a:rPr lang="ru-RU" i="1" dirty="0"/>
              <a:t> до складу комплекту. </a:t>
            </a:r>
          </a:p>
        </p:txBody>
      </p:sp>
    </p:spTree>
    <p:extLst>
      <p:ext uri="{BB962C8B-B14F-4D97-AF65-F5344CB8AC3E}">
        <p14:creationId xmlns:p14="http://schemas.microsoft.com/office/powerpoint/2010/main" val="39705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92">
        <p:split orient="vert"/>
      </p:transition>
    </mc:Choice>
    <mc:Fallback xmlns="">
      <p:transition spd="slow" advTm="79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5624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5880" y="476672"/>
            <a:ext cx="732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Впровадження освітньої програми «Впевнений старт» в умовах</a:t>
            </a:r>
          </a:p>
          <a:p>
            <a:r>
              <a:rPr lang="uk-UA" sz="2000" b="1" dirty="0" smtClean="0"/>
              <a:t> закладу дошкільної освіти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1556792"/>
            <a:ext cx="3120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/>
              <a:t>І. Комунікативна діяльність</a:t>
            </a:r>
            <a:endParaRPr lang="ru-R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405874" y="4344833"/>
            <a:ext cx="173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«Ранкове коло»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0"/>
          <a:stretch/>
        </p:blipFill>
        <p:spPr>
          <a:xfrm>
            <a:off x="5275449" y="1454681"/>
            <a:ext cx="3275856" cy="1986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750804" y="3614735"/>
            <a:ext cx="197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</a:t>
            </a:r>
            <a:r>
              <a:rPr lang="uk-UA" i="1" dirty="0" smtClean="0"/>
              <a:t>Лялька персона»</a:t>
            </a: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0"/>
          <a:stretch/>
        </p:blipFill>
        <p:spPr>
          <a:xfrm>
            <a:off x="1305880" y="2447734"/>
            <a:ext cx="3474132" cy="2280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15761"/>
          <a:stretch/>
        </p:blipFill>
        <p:spPr>
          <a:xfrm>
            <a:off x="5144990" y="4073981"/>
            <a:ext cx="3188258" cy="224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120732" y="6326431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/>
              <a:t>«Вечірнє коло»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7704" y="5197838"/>
            <a:ext cx="173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</a:t>
            </a:r>
            <a:r>
              <a:rPr lang="uk-UA" i="1" dirty="0" smtClean="0"/>
              <a:t>Ранкове коло»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7663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06">
        <p:split orient="vert"/>
      </p:transition>
    </mc:Choice>
    <mc:Fallback xmlns="">
      <p:transition spd="slow" advTm="71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48680"/>
            <a:ext cx="529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/>
              <a:t>ІІ. </a:t>
            </a:r>
            <a:r>
              <a:rPr lang="uk-UA" sz="2000" b="1" i="1" dirty="0" smtClean="0"/>
              <a:t>«Здоров'язберігальна , рухова діяльність</a:t>
            </a:r>
            <a:r>
              <a:rPr lang="uk-UA" b="1" i="1" dirty="0" smtClean="0"/>
              <a:t>» </a:t>
            </a: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0990" r="2343" b="10872"/>
          <a:stretch/>
        </p:blipFill>
        <p:spPr>
          <a:xfrm>
            <a:off x="3197465" y="4077072"/>
            <a:ext cx="3566714" cy="220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10125" b="17007"/>
          <a:stretch/>
        </p:blipFill>
        <p:spPr>
          <a:xfrm>
            <a:off x="5234989" y="1295430"/>
            <a:ext cx="3346303" cy="2141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r="16622" b="6202"/>
          <a:stretch/>
        </p:blipFill>
        <p:spPr>
          <a:xfrm>
            <a:off x="1547664" y="1295430"/>
            <a:ext cx="3252782" cy="2178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195736" y="3563724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uk-UA" i="1" dirty="0" smtClean="0"/>
              <a:t>Степ платформа»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868144" y="3563724"/>
            <a:ext cx="233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/>
              <a:t>«</a:t>
            </a:r>
            <a:r>
              <a:rPr lang="uk-UA" i="1" dirty="0" err="1" smtClean="0"/>
              <a:t>Фітболгімнастика</a:t>
            </a:r>
            <a:r>
              <a:rPr lang="uk-UA" i="1" dirty="0" smtClean="0"/>
              <a:t>»</a:t>
            </a:r>
            <a:endParaRPr lang="ru-R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905720" y="6331530"/>
            <a:ext cx="215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/>
              <a:t>«Доріжка здоров'я»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198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90">
        <p:split orient="vert"/>
      </p:transition>
    </mc:Choice>
    <mc:Fallback xmlns="">
      <p:transition spd="slow" advTm="66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r="21637"/>
          <a:stretch/>
        </p:blipFill>
        <p:spPr>
          <a:xfrm>
            <a:off x="5144580" y="3939860"/>
            <a:ext cx="2985736" cy="2559669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404664"/>
            <a:ext cx="6054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/>
              <a:t>ІІІ.«</a:t>
            </a:r>
            <a:r>
              <a:rPr lang="uk-UA" sz="2400" b="1" i="1" dirty="0" err="1" smtClean="0"/>
              <a:t>Пізнавально</a:t>
            </a:r>
            <a:r>
              <a:rPr lang="uk-UA" sz="2400" b="1" i="1" dirty="0" smtClean="0"/>
              <a:t>-дослідницька  діяльність»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671117" y="6499529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«Сонячна система»</a:t>
            </a:r>
            <a:endParaRPr lang="ru-RU" sz="2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80" y="928364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107134" y="3573016"/>
            <a:ext cx="130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«Досліди»</a:t>
            </a:r>
            <a:endParaRPr lang="ru-RU" sz="20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58" b="1"/>
          <a:stretch/>
        </p:blipFill>
        <p:spPr>
          <a:xfrm>
            <a:off x="1633981" y="1412776"/>
            <a:ext cx="2985736" cy="3485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558182" y="5050613"/>
            <a:ext cx="313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«Математичні уявлення»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0443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83">
        <p:split orient="vert"/>
      </p:transition>
    </mc:Choice>
    <mc:Fallback xmlns="">
      <p:transition spd="slow" advTm="70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6" y="0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55" r="-77" b="13617"/>
          <a:stretch/>
        </p:blipFill>
        <p:spPr>
          <a:xfrm>
            <a:off x="1711932" y="466873"/>
            <a:ext cx="2592288" cy="285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97541"/>
            <a:ext cx="3465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/>
              <a:t>І</a:t>
            </a:r>
            <a:r>
              <a:rPr lang="en-US" sz="2000" b="1" i="1" dirty="0" smtClean="0"/>
              <a:t>V.</a:t>
            </a:r>
            <a:r>
              <a:rPr lang="ru-RU" sz="2000" b="1" i="1" dirty="0" smtClean="0"/>
              <a:t> </a:t>
            </a:r>
            <a:r>
              <a:rPr lang="uk-UA" sz="2000" b="1" i="1" dirty="0" smtClean="0"/>
              <a:t>«Мовленнєва діяльність»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390092" y="3239806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«День книги»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r="8205"/>
          <a:stretch/>
        </p:blipFill>
        <p:spPr>
          <a:xfrm>
            <a:off x="5364088" y="620688"/>
            <a:ext cx="3240360" cy="3991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r="18077"/>
          <a:stretch/>
        </p:blipFill>
        <p:spPr>
          <a:xfrm>
            <a:off x="1691680" y="3761081"/>
            <a:ext cx="3329354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43128" y="5046956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/>
              <a:t>«Складання розповідей»</a:t>
            </a:r>
            <a:endParaRPr lang="ru-RU" sz="20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31534" y="6336333"/>
            <a:ext cx="2770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«Навчаємося грамоти»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31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24">
        <p:split orient="vert"/>
      </p:transition>
    </mc:Choice>
    <mc:Fallback xmlns="">
      <p:transition spd="slow" advTm="85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337" y="101823"/>
            <a:ext cx="496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V.</a:t>
            </a:r>
            <a:r>
              <a:rPr lang="uk-UA" sz="2400" b="1" dirty="0" smtClean="0"/>
              <a:t> «Художньо-естетична діяльність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01987"/>
            <a:ext cx="3528392" cy="246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9" r="7436"/>
          <a:stretch/>
        </p:blipFill>
        <p:spPr>
          <a:xfrm>
            <a:off x="2627784" y="3573016"/>
            <a:ext cx="4330954" cy="290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37" y="733037"/>
            <a:ext cx="3262924" cy="2447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355877" y="3167728"/>
            <a:ext cx="38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«</a:t>
            </a:r>
            <a:r>
              <a:rPr lang="uk-UA" i="1" dirty="0" smtClean="0"/>
              <a:t>Нетрадиційні техніки малювання»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51920" y="6494235"/>
            <a:ext cx="253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/>
              <a:t>«Театральна вистава»</a:t>
            </a:r>
            <a:endParaRPr lang="ru-RU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4824" y="3180230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/>
              <a:t>«Свято Шевченка»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109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49">
        <p:split orient="vert"/>
      </p:transition>
    </mc:Choice>
    <mc:Fallback xmlns="">
      <p:transition spd="slow" advTm="75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861"/>
            <a:ext cx="7869560" cy="850106"/>
          </a:xfrm>
        </p:spPr>
        <p:txBody>
          <a:bodyPr>
            <a:normAutofit/>
          </a:bodyPr>
          <a:lstStyle/>
          <a:p>
            <a:r>
              <a:rPr lang="uk-UA" sz="2000" b="1" i="1" dirty="0" smtClean="0"/>
              <a:t>Загальна характеристика освітньої програми «Впевнений старт»</a:t>
            </a:r>
            <a:endParaRPr lang="ru-RU" sz="20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43" y="2276872"/>
            <a:ext cx="2003288" cy="2901825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1177952"/>
            <a:ext cx="7056784" cy="923330"/>
          </a:xfrm>
          <a:prstGeom prst="rect">
            <a:avLst/>
          </a:prstGeom>
          <a:solidFill>
            <a:srgbClr val="84D4F8"/>
          </a:solidFill>
        </p:spPr>
        <p:txBody>
          <a:bodyPr wrap="square" rtlCol="0">
            <a:spAutoFit/>
          </a:bodyPr>
          <a:lstStyle/>
          <a:p>
            <a:r>
              <a:rPr lang="uk-UA" i="1" dirty="0" smtClean="0"/>
              <a:t>За концептуальними засадами Програма втілює прогресивні концептуальні підходи, нові погляди на роль дитини та педагога в </a:t>
            </a:r>
            <a:r>
              <a:rPr lang="uk-UA" i="1" dirty="0"/>
              <a:t>о</a:t>
            </a:r>
            <a:r>
              <a:rPr lang="uk-UA" i="1" dirty="0" smtClean="0"/>
              <a:t>світньому процесі ,форми організації дитячої життєдіяльності.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57364" y="2780928"/>
            <a:ext cx="5472608" cy="2031325"/>
          </a:xfrm>
          <a:prstGeom prst="rect">
            <a:avLst/>
          </a:prstGeom>
          <a:solidFill>
            <a:srgbClr val="DEE24C"/>
          </a:solidFill>
        </p:spPr>
        <p:txBody>
          <a:bodyPr wrap="square" rtlCol="0">
            <a:spAutoFit/>
          </a:bodyPr>
          <a:lstStyle/>
          <a:p>
            <a:r>
              <a:rPr lang="uk-UA" i="1" dirty="0" smtClean="0"/>
              <a:t>За спрямованістю на реалізацію розвивальних , виховних, навчальних цілей освіти й змістовими складовими і наповненням Програма є комплексною. Окреслює оптимальний комплекс розвивальних, виховних, навчальних функцій і змістових напрямів організації життєдіяльності в межах вікової компетентності дітей старшого дошкільного віку. 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5525832"/>
            <a:ext cx="7416824" cy="923330"/>
          </a:xfrm>
          <a:prstGeom prst="rect">
            <a:avLst/>
          </a:prstGeom>
          <a:solidFill>
            <a:srgbClr val="5EE46B"/>
          </a:solidFill>
        </p:spPr>
        <p:txBody>
          <a:bodyPr wrap="square" rtlCol="0">
            <a:spAutoFit/>
          </a:bodyPr>
          <a:lstStyle/>
          <a:p>
            <a:r>
              <a:rPr lang="uk-UA" i="1" dirty="0" smtClean="0"/>
              <a:t>Формує загальну культуру педагогів, </a:t>
            </a:r>
            <a:r>
              <a:rPr lang="uk-UA" i="1" dirty="0" err="1" smtClean="0"/>
              <a:t>дітей,батьків</a:t>
            </a:r>
            <a:r>
              <a:rPr lang="uk-UA" i="1" dirty="0" smtClean="0"/>
              <a:t>. Загальноукраїнська для використання у практиці дошкільної освіти на всій території України.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59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36">
        <p:split orient="vert"/>
      </p:transition>
    </mc:Choice>
    <mc:Fallback xmlns="">
      <p:transition spd="slow" advTm="763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20" y="1076483"/>
            <a:ext cx="3514752" cy="2336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476672"/>
            <a:ext cx="6650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V</a:t>
            </a:r>
            <a:r>
              <a:rPr lang="uk-UA" sz="2800" b="1" i="1" dirty="0" smtClean="0"/>
              <a:t>І. </a:t>
            </a:r>
            <a:r>
              <a:rPr lang="ru-RU" sz="2800" b="1" i="1" dirty="0" smtClean="0"/>
              <a:t>«</a:t>
            </a:r>
            <a:r>
              <a:rPr lang="ru-RU" sz="2800" b="1" i="1" dirty="0" err="1" smtClean="0"/>
              <a:t>Господарсько-побутова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діяльність</a:t>
            </a:r>
            <a:r>
              <a:rPr lang="ru-RU" sz="2800" b="1" i="1" dirty="0" smtClean="0"/>
              <a:t>»</a:t>
            </a:r>
            <a:endParaRPr lang="ru-RU" sz="28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r="10000"/>
          <a:stretch/>
        </p:blipFill>
        <p:spPr>
          <a:xfrm>
            <a:off x="1751646" y="3892365"/>
            <a:ext cx="3437059" cy="2592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4" b="27475"/>
          <a:stretch/>
        </p:blipFill>
        <p:spPr>
          <a:xfrm>
            <a:off x="5654762" y="1844824"/>
            <a:ext cx="3246459" cy="2392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198032" y="3428206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«Чергування у природі»</a:t>
            </a:r>
            <a:endParaRPr lang="ru-RU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503580" y="4372410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«Чергування</a:t>
            </a:r>
            <a:r>
              <a:rPr lang="uk-UA" dirty="0" smtClean="0"/>
              <a:t>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6484625"/>
            <a:ext cx="4396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«Догляд за територією майданчика»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8783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90">
        <p:split orient="vert"/>
      </p:transition>
    </mc:Choice>
    <mc:Fallback xmlns="">
      <p:transition spd="slow" advTm="63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1697" y="279166"/>
            <a:ext cx="3475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V</a:t>
            </a:r>
            <a:r>
              <a:rPr lang="uk-UA" sz="2400" b="1" i="1" dirty="0" smtClean="0"/>
              <a:t>ІІ. «Ігрова діяльність» </a:t>
            </a:r>
            <a:endParaRPr lang="ru-RU" sz="24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297969" y="842830"/>
            <a:ext cx="3351096" cy="222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37688" y="3645024"/>
            <a:ext cx="3427929" cy="227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0802" r="546" b="8932"/>
          <a:stretch/>
        </p:blipFill>
        <p:spPr>
          <a:xfrm>
            <a:off x="1635527" y="1052736"/>
            <a:ext cx="3297382" cy="433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67648" y="5506574"/>
            <a:ext cx="1298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«</a:t>
            </a:r>
            <a:r>
              <a:rPr lang="uk-UA" sz="2000" i="1" dirty="0" smtClean="0"/>
              <a:t>Лікарня»</a:t>
            </a:r>
            <a:endParaRPr lang="ru-RU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304524" y="3070954"/>
            <a:ext cx="1494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«Капітани</a:t>
            </a:r>
            <a:r>
              <a:rPr lang="uk-UA" dirty="0" smtClean="0"/>
              <a:t>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8" y="5924234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i="1" dirty="0" smtClean="0"/>
              <a:t>«Крамниця»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143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28">
        <p:split orient="vert"/>
      </p:transition>
    </mc:Choice>
    <mc:Fallback xmlns="">
      <p:transition spd="slow" advTm="69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51767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2334" y="548680"/>
            <a:ext cx="809792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/>
              <a:t>Результати впровадження освітньої програми «Впевнений старт» </a:t>
            </a:r>
          </a:p>
          <a:p>
            <a:r>
              <a:rPr lang="uk-UA" sz="2000" b="1" i="1" dirty="0" smtClean="0"/>
              <a:t>в умовах закладу дошкільної освіти на початок </a:t>
            </a:r>
          </a:p>
          <a:p>
            <a:r>
              <a:rPr lang="uk-UA" sz="2000" b="1" i="1" dirty="0"/>
              <a:t> </a:t>
            </a:r>
            <a:r>
              <a:rPr lang="uk-UA" sz="2000" b="1" i="1" dirty="0" smtClean="0"/>
              <a:t>                                      </a:t>
            </a:r>
            <a:r>
              <a:rPr lang="uk-UA" sz="2000" b="1" i="1" dirty="0" smtClean="0"/>
              <a:t>2019-2020навчального </a:t>
            </a:r>
            <a:r>
              <a:rPr lang="uk-UA" sz="2000" b="1" i="1" dirty="0" smtClean="0"/>
              <a:t>року</a:t>
            </a:r>
          </a:p>
          <a:p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15003619"/>
              </p:ext>
            </p:extLst>
          </p:nvPr>
        </p:nvGraphicFramePr>
        <p:xfrm>
          <a:off x="1835696" y="184134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600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5">
        <p:split orient="vert"/>
      </p:transition>
    </mc:Choice>
    <mc:Fallback xmlns="">
      <p:transition spd="slow" advTm="60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0466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Результати впровадження освітньої програми «Впевнений старт» </a:t>
            </a:r>
            <a:r>
              <a:rPr lang="uk-UA" b="1" i="1" dirty="0" smtClean="0"/>
              <a:t>в </a:t>
            </a:r>
            <a:r>
              <a:rPr lang="uk-UA" b="1" i="1" dirty="0"/>
              <a:t>умовах закладу дошкільної освіти на  </a:t>
            </a:r>
            <a:r>
              <a:rPr lang="uk-UA" b="1" i="1" dirty="0" smtClean="0"/>
              <a:t>січень  </a:t>
            </a:r>
            <a:r>
              <a:rPr lang="uk-UA" b="1" i="1" dirty="0" smtClean="0"/>
              <a:t>2020</a:t>
            </a:r>
            <a:endParaRPr lang="uk-UA" b="1" i="1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1538954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46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16">
        <p:split orient="vert"/>
      </p:transition>
    </mc:Choice>
    <mc:Fallback xmlns="">
      <p:transition spd="slow" advTm="69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/>
        </p:nvSpPr>
        <p:spPr>
          <a:xfrm>
            <a:off x="609600" y="3009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762000" y="3162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9680" y="476672"/>
            <a:ext cx="799571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/>
              <a:t>Досягнення: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Діти достатньо розвинені фізично та мають високий рівень </a:t>
            </a:r>
          </a:p>
          <a:p>
            <a:r>
              <a:rPr lang="uk-UA" sz="2000" b="1" i="1" dirty="0"/>
              <a:t> </a:t>
            </a:r>
            <a:r>
              <a:rPr lang="uk-UA" sz="2000" b="1" i="1" dirty="0" smtClean="0"/>
              <a:t>     пізнавального розвитку.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На достатньому рівні розвинена дрібна моторика руки дітей.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Добре сформована здатність слухати дорослого та виконувати</a:t>
            </a:r>
          </a:p>
          <a:p>
            <a:r>
              <a:rPr lang="uk-UA" sz="2000" b="1" i="1" dirty="0"/>
              <a:t> </a:t>
            </a:r>
            <a:r>
              <a:rPr lang="uk-UA" sz="2000" b="1" i="1" dirty="0" smtClean="0"/>
              <a:t>     словесні інструкції.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Діти вміють налагоджувати дружні стосунки із однолітками.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Діти  вміють аналізувати власні вчинки відповідно до </a:t>
            </a:r>
          </a:p>
          <a:p>
            <a:r>
              <a:rPr lang="uk-UA" sz="2000" b="1" i="1" dirty="0" smtClean="0"/>
              <a:t>     загальнолюдських цінностей та норм суспільства.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Діти вміють використовувати знання у реальних життєвих</a:t>
            </a:r>
          </a:p>
          <a:p>
            <a:r>
              <a:rPr lang="uk-UA" sz="2000" b="1" i="1" dirty="0" smtClean="0"/>
              <a:t>     ситуаціях, на практиці</a:t>
            </a:r>
            <a:endParaRPr lang="ru-RU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03647" y="3439861"/>
            <a:ext cx="74034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                                             </a:t>
            </a:r>
          </a:p>
          <a:p>
            <a:endParaRPr lang="uk-UA" sz="2000" b="1" i="1" dirty="0" smtClean="0"/>
          </a:p>
          <a:p>
            <a:r>
              <a:rPr lang="uk-UA" sz="2000" b="1" i="1" dirty="0" smtClean="0"/>
              <a:t>Недоліки: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Недостатньо сформовані у дітей </a:t>
            </a:r>
            <a:r>
              <a:rPr lang="uk-UA" sz="2000" b="1" i="1" dirty="0" err="1" smtClean="0"/>
              <a:t>оцінно</a:t>
            </a:r>
            <a:r>
              <a:rPr lang="uk-UA" sz="2000" b="1" i="1" dirty="0" smtClean="0"/>
              <a:t>-контрольні дії.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Проблема у налагодженні ділових стосунків із дорослими.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i="1" dirty="0" smtClean="0"/>
              <a:t>Відсутність у дітей вміння домовлятись про спільну роботу  з іншими, розприділяти обов'язки. </a:t>
            </a:r>
          </a:p>
          <a:p>
            <a:r>
              <a:rPr lang="uk-UA" sz="2000" b="1" i="1" dirty="0"/>
              <a:t> </a:t>
            </a:r>
            <a:r>
              <a:rPr lang="uk-UA" sz="2000" b="1" i="1" dirty="0" smtClean="0"/>
              <a:t>   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2181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18">
        <p:split orient="vert"/>
      </p:transition>
    </mc:Choice>
    <mc:Fallback xmlns="">
      <p:transition spd="slow" advTm="58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1" y="0"/>
            <a:ext cx="9150350" cy="69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-220675"/>
            <a:ext cx="1110571" cy="715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/>
        </p:nvSpPr>
        <p:spPr>
          <a:xfrm>
            <a:off x="609600" y="3009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762000" y="31623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79453" y="2427238"/>
            <a:ext cx="7272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цілісність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навчально-методичного комплекту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(Програма + Книга вихователя + Книга дошкільника + Альбом + Портал)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зручність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використанні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структурованість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 працювати педагогам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 кваліфікаційного рівня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від початківця до майстра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працює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соціальну групу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(педагоги, діти і батьки)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6244" y="550234"/>
            <a:ext cx="4154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  <a:t> комплекту «Впевнений старт»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52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46">
        <p:split orient="vert"/>
      </p:transition>
    </mc:Choice>
    <mc:Fallback xmlns="">
      <p:transition spd="slow" advTm="554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6"/>
            <a:ext cx="915035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1" y="-47165"/>
            <a:ext cx="1109663" cy="694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1628800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ДЯКУ</a:t>
            </a:r>
            <a:r>
              <a:rPr lang="uk-UA" sz="9600" dirty="0" smtClean="0"/>
              <a:t>ЄМО ЗА УВАГУ!!!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1823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62">
        <p:split orient="vert"/>
      </p:transition>
    </mc:Choice>
    <mc:Fallback xmlns="">
      <p:transition spd="slow" advTm="246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282407"/>
            <a:ext cx="662473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 </a:t>
            </a:r>
            <a:r>
              <a:rPr lang="uk-UA" sz="2000" dirty="0"/>
              <a:t>Мета програми</a:t>
            </a:r>
            <a:r>
              <a:rPr lang="uk-UA" sz="2000" dirty="0" smtClean="0"/>
              <a:t>: спрямована </a:t>
            </a:r>
            <a:r>
              <a:rPr lang="uk-UA" sz="2000" dirty="0"/>
              <a:t>на збагачення досвіду взаємодії дитини старшого дошкільного віку з соціальним та природним оточенням через організацію </a:t>
            </a:r>
            <a:r>
              <a:rPr lang="uk-UA" sz="2000" dirty="0" err="1"/>
              <a:t>специфічно</a:t>
            </a:r>
            <a:r>
              <a:rPr lang="uk-UA" sz="2000" dirty="0"/>
              <a:t> </a:t>
            </a:r>
            <a:r>
              <a:rPr lang="uk-UA" sz="2000" dirty="0" smtClean="0"/>
              <a:t>дитячих </a:t>
            </a:r>
            <a:r>
              <a:rPr lang="uk-UA" sz="2000" dirty="0"/>
              <a:t>видів діяльності ,які формують відповідні життєві компетентності та якості психологічної зрілост</a:t>
            </a:r>
            <a:r>
              <a:rPr lang="uk-UA" dirty="0"/>
              <a:t>і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3428206"/>
            <a:ext cx="6624736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/>
              <a:t>Зміст</a:t>
            </a:r>
            <a:r>
              <a:rPr lang="ru-RU" sz="2000" dirty="0"/>
              <a:t> </a:t>
            </a:r>
            <a:r>
              <a:rPr lang="ru-RU" sz="2000" dirty="0" err="1"/>
              <a:t>програмових</a:t>
            </a:r>
            <a:r>
              <a:rPr lang="ru-RU" sz="2000" dirty="0"/>
              <a:t> </a:t>
            </a:r>
            <a:r>
              <a:rPr lang="ru-RU" sz="2000" dirty="0" err="1"/>
              <a:t>освітніх</a:t>
            </a:r>
            <a:r>
              <a:rPr lang="ru-RU" sz="2000" dirty="0"/>
              <a:t> </a:t>
            </a:r>
            <a:r>
              <a:rPr lang="ru-RU" sz="2000" dirty="0" err="1"/>
              <a:t>завдань</a:t>
            </a:r>
            <a:r>
              <a:rPr lang="ru-RU" sz="2000" dirty="0"/>
              <a:t> кожного </a:t>
            </a:r>
            <a:r>
              <a:rPr lang="ru-RU" sz="2000" dirty="0" err="1"/>
              <a:t>розділу</a:t>
            </a:r>
            <a:r>
              <a:rPr lang="ru-RU" sz="2000" dirty="0"/>
              <a:t> </a:t>
            </a:r>
            <a:r>
              <a:rPr lang="ru-RU" sz="2000" dirty="0" err="1"/>
              <a:t>відображає</a:t>
            </a:r>
            <a:r>
              <a:rPr lang="ru-RU" sz="2000" dirty="0"/>
              <a:t> </a:t>
            </a:r>
            <a:r>
              <a:rPr lang="ru-RU" sz="2000" dirty="0" err="1"/>
              <a:t>комплексний</a:t>
            </a:r>
            <a:r>
              <a:rPr lang="ru-RU" sz="2000" dirty="0"/>
              <a:t> </a:t>
            </a:r>
            <a:r>
              <a:rPr lang="ru-RU" sz="2000" dirty="0" err="1"/>
              <a:t>підхід</a:t>
            </a:r>
            <a:r>
              <a:rPr lang="ru-RU" sz="2000" dirty="0"/>
              <a:t> до </a:t>
            </a:r>
            <a:r>
              <a:rPr lang="ru-RU" sz="2000" dirty="0" err="1"/>
              <a:t>процесу</a:t>
            </a:r>
            <a:r>
              <a:rPr lang="ru-RU" sz="2000" dirty="0"/>
              <a:t> </a:t>
            </a:r>
            <a:r>
              <a:rPr lang="ru-RU" sz="2000" dirty="0" err="1"/>
              <a:t>формування</a:t>
            </a:r>
            <a:r>
              <a:rPr lang="ru-RU" sz="2000" dirty="0"/>
              <a:t> </a:t>
            </a:r>
            <a:r>
              <a:rPr lang="ru-RU" sz="2000" dirty="0" err="1"/>
              <a:t>особистісних</a:t>
            </a:r>
            <a:r>
              <a:rPr lang="ru-RU" sz="2000" dirty="0"/>
              <a:t> </a:t>
            </a:r>
            <a:r>
              <a:rPr lang="ru-RU" sz="2000" dirty="0" err="1"/>
              <a:t>досягнень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 (</a:t>
            </a:r>
            <a:r>
              <a:rPr lang="ru-RU" sz="2000" dirty="0" err="1"/>
              <a:t>емоційно-ціннісне</a:t>
            </a:r>
            <a:r>
              <a:rPr lang="ru-RU" sz="2000" dirty="0"/>
              <a:t> </a:t>
            </a:r>
            <a:r>
              <a:rPr lang="ru-RU" sz="2000" dirty="0" err="1"/>
              <a:t>ставлення</a:t>
            </a:r>
            <a:r>
              <a:rPr lang="ru-RU" sz="2000" dirty="0"/>
              <a:t>, </a:t>
            </a:r>
            <a:r>
              <a:rPr lang="ru-RU" sz="2000" dirty="0" err="1"/>
              <a:t>знання</a:t>
            </a:r>
            <a:r>
              <a:rPr lang="ru-RU" sz="2000" dirty="0"/>
              <a:t>, </a:t>
            </a:r>
            <a:r>
              <a:rPr lang="ru-RU" sz="2000" dirty="0" err="1"/>
              <a:t>вміння</a:t>
            </a:r>
            <a:r>
              <a:rPr lang="ru-RU" sz="2000" dirty="0"/>
              <a:t>, </a:t>
            </a:r>
            <a:r>
              <a:rPr lang="ru-RU" sz="2000" dirty="0" err="1"/>
              <a:t>життєві</a:t>
            </a:r>
            <a:r>
              <a:rPr lang="ru-RU" sz="2000" dirty="0"/>
              <a:t> </a:t>
            </a:r>
            <a:r>
              <a:rPr lang="ru-RU" sz="2000" dirty="0" err="1"/>
              <a:t>навички</a:t>
            </a:r>
            <a:r>
              <a:rPr lang="ru-RU" sz="2000" dirty="0"/>
              <a:t>),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трактується</a:t>
            </a:r>
            <a:r>
              <a:rPr lang="ru-RU" sz="2000" dirty="0"/>
              <a:t> як </a:t>
            </a:r>
            <a:r>
              <a:rPr lang="ru-RU" sz="2000" dirty="0" err="1"/>
              <a:t>життєва</a:t>
            </a:r>
            <a:r>
              <a:rPr lang="ru-RU" sz="2000" dirty="0"/>
              <a:t> </a:t>
            </a:r>
            <a:r>
              <a:rPr lang="ru-RU" sz="2000" dirty="0" err="1"/>
              <a:t>компетентність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3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21">
        <p:split orient="vert"/>
      </p:transition>
    </mc:Choice>
    <mc:Fallback xmlns="">
      <p:transition spd="slow" advTm="74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6050" y="129679"/>
            <a:ext cx="360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/>
              <a:t>Впровадження програми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36050" y="698793"/>
            <a:ext cx="7056784" cy="707886"/>
          </a:xfrm>
          <a:prstGeom prst="rect">
            <a:avLst/>
          </a:prstGeom>
          <a:solidFill>
            <a:srgbClr val="08B858"/>
          </a:solidFill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Мета:  формування  психологічної зрілості дошкільника, готовності дитини до систематичного навчання.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2276872"/>
            <a:ext cx="1369286" cy="677108"/>
          </a:xfrm>
          <a:prstGeom prst="rect">
            <a:avLst/>
          </a:prstGeom>
          <a:solidFill>
            <a:srgbClr val="CC6ECC"/>
          </a:solidFill>
        </p:spPr>
        <p:txBody>
          <a:bodyPr wrap="none" rtlCol="0">
            <a:spAutoFit/>
          </a:bodyPr>
          <a:lstStyle/>
          <a:p>
            <a:r>
              <a:rPr lang="uk-UA" sz="2000" b="1" i="1" dirty="0" smtClean="0"/>
              <a:t>Завдання:</a:t>
            </a:r>
            <a:r>
              <a:rPr lang="uk-UA" b="1" i="1" dirty="0" smtClean="0"/>
              <a:t>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2915637"/>
            <a:ext cx="7056784" cy="1015663"/>
          </a:xfrm>
          <a:prstGeom prst="rect">
            <a:avLst/>
          </a:prstGeom>
          <a:solidFill>
            <a:srgbClr val="CC6ECC"/>
          </a:solidFill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Організувати життєдіяльність дошкільників у </a:t>
            </a:r>
            <a:r>
              <a:rPr lang="uk-UA" sz="2000" dirty="0" err="1" smtClean="0"/>
              <a:t>специфічно</a:t>
            </a:r>
            <a:r>
              <a:rPr lang="uk-UA" sz="2000" dirty="0" smtClean="0"/>
              <a:t>  дитячих видах діяльності(спілкування ,  гра, образотворча , художньо-естетична)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47665" y="4221088"/>
            <a:ext cx="7056784" cy="1938992"/>
          </a:xfrm>
          <a:prstGeom prst="rect">
            <a:avLst/>
          </a:prstGeom>
          <a:solidFill>
            <a:srgbClr val="F0B762"/>
          </a:solidFill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Підвищити професійну підготовку вихователів щодо формування психологічної зрілості дошкільника, готовності  дитини  до систематичного навчання в умовах нової української школи (життєві компетентності та здатність до навчання : мотивація, саморегуляція,  вміння спілкуватися сформований інтерес до пізнавальної діяльності).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405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51">
        <p:split orient="vert"/>
      </p:transition>
    </mc:Choice>
    <mc:Fallback xmlns="">
      <p:transition spd="slow" advTm="625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2731" y="1147519"/>
            <a:ext cx="2506584" cy="584775"/>
          </a:xfrm>
          <a:prstGeom prst="rect">
            <a:avLst/>
          </a:prstGeom>
          <a:solidFill>
            <a:srgbClr val="CC00CC"/>
          </a:solidFill>
        </p:spPr>
        <p:txBody>
          <a:bodyPr wrap="none" rtlCol="0">
            <a:spAutoFit/>
          </a:bodyPr>
          <a:lstStyle/>
          <a:p>
            <a:r>
              <a:rPr lang="uk-UA" sz="3200" dirty="0" smtClean="0"/>
              <a:t>Етапи роботи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2731" y="2294492"/>
            <a:ext cx="6571864" cy="461665"/>
          </a:xfrm>
          <a:prstGeom prst="rect">
            <a:avLst/>
          </a:prstGeom>
          <a:solidFill>
            <a:srgbClr val="CC6ECC"/>
          </a:solidFill>
        </p:spPr>
        <p:txBody>
          <a:bodyPr wrap="none" rtlCol="0">
            <a:spAutoFit/>
          </a:bodyPr>
          <a:lstStyle/>
          <a:p>
            <a:r>
              <a:rPr lang="uk-UA" sz="2400" dirty="0" err="1" smtClean="0"/>
              <a:t>І.Підготовчий</a:t>
            </a:r>
            <a:r>
              <a:rPr lang="uk-UA" sz="2400" dirty="0" smtClean="0"/>
              <a:t> етап (вересень-травень 2017,2018)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02731" y="3416864"/>
            <a:ext cx="5993179" cy="461665"/>
          </a:xfrm>
          <a:prstGeom prst="rect">
            <a:avLst/>
          </a:prstGeom>
          <a:solidFill>
            <a:srgbClr val="FF6699"/>
          </a:solidFill>
        </p:spPr>
        <p:txBody>
          <a:bodyPr wrap="none" rtlCol="0">
            <a:spAutoFit/>
          </a:bodyPr>
          <a:lstStyle/>
          <a:p>
            <a:r>
              <a:rPr lang="uk-UA" sz="2400" dirty="0" smtClean="0"/>
              <a:t>ІІ. Формуючий етап (2018 вересень-грудень)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02731" y="4431939"/>
            <a:ext cx="7781810" cy="461665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uk-UA" sz="2400" dirty="0" smtClean="0"/>
              <a:t>ІІІ. Контрольно-узагальнюючий етап (січень-травень 2019</a:t>
            </a:r>
            <a:r>
              <a:rPr lang="uk-UA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9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0">
        <p:split orient="vert"/>
      </p:transition>
    </mc:Choice>
    <mc:Fallback xmlns="">
      <p:transition spd="slow" advTm="53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7906" y="476672"/>
            <a:ext cx="7976094" cy="646331"/>
          </a:xfrm>
          <a:prstGeom prst="rect">
            <a:avLst/>
          </a:prstGeom>
          <a:solidFill>
            <a:srgbClr val="33CCFF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 Удосконалення організаційно-кадрового забезпечення в період впровадження</a:t>
            </a:r>
          </a:p>
          <a:p>
            <a:r>
              <a:rPr lang="uk-UA" dirty="0"/>
              <a:t> п</a:t>
            </a:r>
            <a:r>
              <a:rPr lang="uk-UA" dirty="0" smtClean="0"/>
              <a:t>рограми  «Впевнений старт»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73060" y="1700808"/>
            <a:ext cx="7913448" cy="424731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 Завдання методичної роботи щодо організації роботи з педагогами.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Підвищення рівня педагогічних знань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Вивчення та використання в своїй професіональній діяльності сучасних</a:t>
            </a:r>
          </a:p>
          <a:p>
            <a:r>
              <a:rPr lang="uk-UA" dirty="0" smtClean="0"/>
              <a:t>      педагогічних технологій , методик, прийомів і способів успішного навчання</a:t>
            </a:r>
          </a:p>
          <a:p>
            <a:r>
              <a:rPr lang="uk-UA" dirty="0"/>
              <a:t> </a:t>
            </a:r>
            <a:r>
              <a:rPr lang="uk-UA" dirty="0" smtClean="0"/>
              <a:t>     та виховання.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Створення умов і прищеплення інтересу до самоосвіти.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Формування стійких професійних цінностей і поглядів.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Вивчення освітньо-кваліфікаційного забезпечення навчально-виховного </a:t>
            </a:r>
          </a:p>
          <a:p>
            <a:r>
              <a:rPr lang="uk-UA" dirty="0"/>
              <a:t> </a:t>
            </a:r>
            <a:r>
              <a:rPr lang="uk-UA" dirty="0" smtClean="0"/>
              <a:t>     процесу кадрами та створення позитивних , ефективних умов для </a:t>
            </a:r>
          </a:p>
          <a:p>
            <a:r>
              <a:rPr lang="uk-UA" dirty="0"/>
              <a:t>  </a:t>
            </a:r>
            <a:r>
              <a:rPr lang="uk-UA" dirty="0" smtClean="0"/>
              <a:t>    безперервного вдосконалення фахової освіти і кваліфікації педагогічних </a:t>
            </a:r>
          </a:p>
          <a:p>
            <a:r>
              <a:rPr lang="uk-UA" dirty="0"/>
              <a:t> </a:t>
            </a:r>
            <a:r>
              <a:rPr lang="uk-UA" dirty="0" smtClean="0"/>
              <a:t>     працівників.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Проведення системи методичних заходів в умовах впровадження освітньої</a:t>
            </a:r>
          </a:p>
          <a:p>
            <a:r>
              <a:rPr lang="uk-UA" dirty="0"/>
              <a:t> </a:t>
            </a:r>
            <a:r>
              <a:rPr lang="uk-UA" dirty="0" smtClean="0"/>
              <a:t>     програми «Впевнений старт», спрямованих на розвиток творчих</a:t>
            </a:r>
          </a:p>
          <a:p>
            <a:r>
              <a:rPr lang="uk-UA" dirty="0"/>
              <a:t> </a:t>
            </a:r>
            <a:r>
              <a:rPr lang="uk-UA" dirty="0" smtClean="0"/>
              <a:t>     можливостей педагогів.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37896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92">
        <p:split orient="vert"/>
      </p:transition>
    </mc:Choice>
    <mc:Fallback xmlns="">
      <p:transition spd="slow" advTm="54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0547" y="660703"/>
            <a:ext cx="3545779" cy="58477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uk-UA" sz="3200" b="1" dirty="0" smtClean="0"/>
              <a:t>Методична робота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70546" y="1772816"/>
            <a:ext cx="4754549" cy="415498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Діагностування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Прес-хроніка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Заняття тренінги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Робота творчої групи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Клуб ділового спілкування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Конкурси на базі ЗДО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Семінар-практикум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Відкриті покази </a:t>
            </a:r>
            <a:r>
              <a:rPr lang="ru-RU" sz="2400" dirty="0" err="1" smtClean="0"/>
              <a:t>освітньої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роботи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Консультації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err="1" smtClean="0"/>
              <a:t>Вебінари</a:t>
            </a:r>
            <a:endParaRPr lang="uk-U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Педради</a:t>
            </a:r>
          </a:p>
        </p:txBody>
      </p:sp>
    </p:spTree>
    <p:extLst>
      <p:ext uri="{BB962C8B-B14F-4D97-AF65-F5344CB8AC3E}">
        <p14:creationId xmlns:p14="http://schemas.microsoft.com/office/powerpoint/2010/main" val="40136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3">
        <p:split orient="vert"/>
      </p:transition>
    </mc:Choice>
    <mc:Fallback xmlns="">
      <p:transition spd="slow" advTm="70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3101498" cy="232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3238969" cy="2429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53824"/>
            <a:ext cx="3675900" cy="2263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28" y="3631904"/>
            <a:ext cx="3384376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051720" y="2687135"/>
            <a:ext cx="111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Тренінг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3126287"/>
            <a:ext cx="155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Тренінг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08811" y="5733256"/>
            <a:ext cx="145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Консультація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626867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Педрада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9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41">
        <p:split orient="vert"/>
      </p:transition>
    </mc:Choice>
    <mc:Fallback xmlns="">
      <p:transition spd="slow" advTm="56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" y="10861"/>
            <a:ext cx="1110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04664"/>
            <a:ext cx="317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Кадрове забезпечення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39" y="1124744"/>
            <a:ext cx="2489076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4739" y="4849797"/>
            <a:ext cx="320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Залівіна</a:t>
            </a:r>
            <a:r>
              <a:rPr lang="uk-UA" dirty="0" smtClean="0"/>
              <a:t> Людмила </a:t>
            </a:r>
          </a:p>
          <a:p>
            <a:r>
              <a:rPr lang="uk-UA" dirty="0" smtClean="0"/>
              <a:t>Казимирівна</a:t>
            </a:r>
          </a:p>
          <a:p>
            <a:r>
              <a:rPr lang="uk-UA" dirty="0" smtClean="0"/>
              <a:t>Освіта-неповна вища</a:t>
            </a:r>
          </a:p>
          <a:p>
            <a:r>
              <a:rPr lang="uk-UA" dirty="0" smtClean="0"/>
              <a:t>Стаж роботи-30 років</a:t>
            </a:r>
          </a:p>
          <a:p>
            <a:r>
              <a:rPr lang="uk-UA" dirty="0" smtClean="0"/>
              <a:t>Звання-вихователь-методист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4849797"/>
            <a:ext cx="3024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Андрєєва Олена</a:t>
            </a:r>
          </a:p>
          <a:p>
            <a:r>
              <a:rPr lang="uk-UA" dirty="0" smtClean="0"/>
              <a:t>Дмитрівна</a:t>
            </a:r>
          </a:p>
          <a:p>
            <a:r>
              <a:rPr lang="uk-UA" dirty="0" smtClean="0"/>
              <a:t>Освіта-</a:t>
            </a:r>
            <a:r>
              <a:rPr lang="uk-UA" dirty="0"/>
              <a:t> </a:t>
            </a:r>
            <a:r>
              <a:rPr lang="uk-UA" dirty="0" smtClean="0"/>
              <a:t>неповна вища</a:t>
            </a:r>
          </a:p>
          <a:p>
            <a:r>
              <a:rPr lang="uk-UA" dirty="0" smtClean="0"/>
              <a:t>Стаж роботи-24 роки</a:t>
            </a:r>
          </a:p>
          <a:p>
            <a:r>
              <a:rPr lang="uk-UA" dirty="0" smtClean="0"/>
              <a:t>Звання-вихователь-методист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24744"/>
            <a:ext cx="2304256" cy="3600450"/>
          </a:xfrm>
        </p:spPr>
      </p:pic>
    </p:spTree>
    <p:extLst>
      <p:ext uri="{BB962C8B-B14F-4D97-AF65-F5344CB8AC3E}">
        <p14:creationId xmlns:p14="http://schemas.microsoft.com/office/powerpoint/2010/main" val="12610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81">
        <p:split orient="vert"/>
      </p:transition>
    </mc:Choice>
    <mc:Fallback xmlns="">
      <p:transition spd="slow" advTm="75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982</Words>
  <Application>Microsoft Office PowerPoint</Application>
  <PresentationFormat>Экран (4:3)</PresentationFormat>
  <Paragraphs>151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Впровадження освітньої програми «Впевнений старт» для дітей старшого дошкільного віку в закладі дошкільної освіти  (яслах садку) №1 «Чайка» </vt:lpstr>
      <vt:lpstr>Загальна характеристика освітньої програми «Впевнений старт»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ДНЗ-ЧАЙКА</dc:creator>
  <cp:lastModifiedBy>ДНЗ-ЧАЙКА</cp:lastModifiedBy>
  <cp:revision>69</cp:revision>
  <dcterms:created xsi:type="dcterms:W3CDTF">2018-12-11T12:03:49Z</dcterms:created>
  <dcterms:modified xsi:type="dcterms:W3CDTF">2021-01-18T09:48:22Z</dcterms:modified>
</cp:coreProperties>
</file>